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6"/>
  </p:notesMasterIdLst>
  <p:sldIdLst>
    <p:sldId id="271" r:id="rId2"/>
    <p:sldId id="267" r:id="rId3"/>
    <p:sldId id="268" r:id="rId4"/>
    <p:sldId id="256" r:id="rId5"/>
    <p:sldId id="269" r:id="rId6"/>
    <p:sldId id="270" r:id="rId7"/>
    <p:sldId id="257" r:id="rId8"/>
    <p:sldId id="259" r:id="rId9"/>
    <p:sldId id="260" r:id="rId10"/>
    <p:sldId id="261" r:id="rId11"/>
    <p:sldId id="279" r:id="rId12"/>
    <p:sldId id="280" r:id="rId13"/>
    <p:sldId id="262" r:id="rId14"/>
    <p:sldId id="263" r:id="rId15"/>
    <p:sldId id="264" r:id="rId16"/>
    <p:sldId id="265" r:id="rId17"/>
    <p:sldId id="276" r:id="rId18"/>
    <p:sldId id="266" r:id="rId19"/>
    <p:sldId id="273" r:id="rId20"/>
    <p:sldId id="274" r:id="rId21"/>
    <p:sldId id="275" r:id="rId22"/>
    <p:sldId id="278" r:id="rId23"/>
    <p:sldId id="277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00"/>
    <a:srgbClr val="FFFF99"/>
    <a:srgbClr val="9966FF"/>
    <a:srgbClr val="FF9933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1687D-9CB8-457E-B803-6296D6D8FA77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0DC07-CF5E-4DE9-9176-517481647689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0DC07-CF5E-4DE9-9176-51748164768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0DC07-CF5E-4DE9-9176-51748164768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0DC07-CF5E-4DE9-9176-51748164768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30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19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з одним вирізаним округленим кут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й трикут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10" name="Поліліні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іліні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Місце для заголовка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0" name="Місце для тексту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9330B7-1653-4056-A683-B9DFCCB5249A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9D4B43-6978-4E6F-BD53-3689D03D6708}" type="slidenum">
              <a:rPr lang="en-US" smtClean="0"/>
              <a:pPr/>
              <a:t>‹№›</a:t>
            </a:fld>
            <a:endParaRPr lang="en-US"/>
          </a:p>
        </p:txBody>
      </p:sp>
      <p:grpSp>
        <p:nvGrpSpPr>
          <p:cNvPr id="2" name="Групувати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3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214282" y="1714488"/>
            <a:ext cx="8286808" cy="478634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7494490" cy="1285860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Епіграф уроку: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3400" y="1928802"/>
            <a:ext cx="7854696" cy="4500594"/>
          </a:xfrm>
        </p:spPr>
        <p:txBody>
          <a:bodyPr>
            <a:normAutofit/>
          </a:bodyPr>
          <a:lstStyle/>
          <a:p>
            <a:pPr algn="l"/>
            <a:r>
              <a:rPr lang="uk-UA" sz="4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Ні для кого не таємниця, </a:t>
            </a:r>
          </a:p>
          <a:p>
            <a:pPr algn="l"/>
            <a:r>
              <a:rPr lang="uk-UA" sz="4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 математику вивчають, розв'язуючи задачі, а не спостерігаючи, як їх розв'язує хтось інший.</a:t>
            </a:r>
          </a:p>
          <a:p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М. Рід, Б. </a:t>
            </a:r>
            <a:r>
              <a:rPr lang="uk-UA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Сеймон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американські математики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2743200" y="2209800"/>
            <a:ext cx="2819400" cy="2514600"/>
          </a:xfrm>
          <a:prstGeom prst="cube">
            <a:avLst>
              <a:gd name="adj" fmla="val 25000"/>
            </a:avLst>
          </a:prstGeom>
          <a:solidFill>
            <a:srgbClr val="005D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72" name="Freeform 12"/>
          <p:cNvSpPr>
            <a:spLocks/>
          </p:cNvSpPr>
          <p:nvPr/>
        </p:nvSpPr>
        <p:spPr bwMode="auto">
          <a:xfrm>
            <a:off x="4953000" y="2209800"/>
            <a:ext cx="609600" cy="2514600"/>
          </a:xfrm>
          <a:custGeom>
            <a:avLst/>
            <a:gdLst>
              <a:gd name="T0" fmla="*/ 0 w 384"/>
              <a:gd name="T1" fmla="*/ 384 h 1584"/>
              <a:gd name="T2" fmla="*/ 0 w 384"/>
              <a:gd name="T3" fmla="*/ 1584 h 1584"/>
              <a:gd name="T4" fmla="*/ 384 w 384"/>
              <a:gd name="T5" fmla="*/ 1200 h 1584"/>
              <a:gd name="T6" fmla="*/ 384 w 384"/>
              <a:gd name="T7" fmla="*/ 0 h 1584"/>
              <a:gd name="T8" fmla="*/ 0 w 384"/>
              <a:gd name="T9" fmla="*/ 384 h 1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" h="1584">
                <a:moveTo>
                  <a:pt x="0" y="384"/>
                </a:moveTo>
                <a:lnTo>
                  <a:pt x="0" y="1584"/>
                </a:lnTo>
                <a:lnTo>
                  <a:pt x="384" y="1200"/>
                </a:lnTo>
                <a:lnTo>
                  <a:pt x="384" y="0"/>
                </a:lnTo>
                <a:lnTo>
                  <a:pt x="0" y="384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1" name="Freeform 11"/>
          <p:cNvSpPr>
            <a:spLocks/>
          </p:cNvSpPr>
          <p:nvPr/>
        </p:nvSpPr>
        <p:spPr bwMode="auto">
          <a:xfrm>
            <a:off x="2743200" y="2209800"/>
            <a:ext cx="2819400" cy="609600"/>
          </a:xfrm>
          <a:custGeom>
            <a:avLst/>
            <a:gdLst>
              <a:gd name="T0" fmla="*/ 384 w 1776"/>
              <a:gd name="T1" fmla="*/ 0 h 384"/>
              <a:gd name="T2" fmla="*/ 1776 w 1776"/>
              <a:gd name="T3" fmla="*/ 0 h 384"/>
              <a:gd name="T4" fmla="*/ 1392 w 1776"/>
              <a:gd name="T5" fmla="*/ 384 h 384"/>
              <a:gd name="T6" fmla="*/ 0 w 1776"/>
              <a:gd name="T7" fmla="*/ 384 h 384"/>
              <a:gd name="T8" fmla="*/ 384 w 1776"/>
              <a:gd name="T9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384">
                <a:moveTo>
                  <a:pt x="384" y="0"/>
                </a:moveTo>
                <a:lnTo>
                  <a:pt x="1776" y="0"/>
                </a:lnTo>
                <a:lnTo>
                  <a:pt x="1392" y="384"/>
                </a:lnTo>
                <a:lnTo>
                  <a:pt x="0" y="384"/>
                </a:lnTo>
                <a:lnTo>
                  <a:pt x="384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0" name="Freeform 10"/>
          <p:cNvSpPr>
            <a:spLocks/>
          </p:cNvSpPr>
          <p:nvPr/>
        </p:nvSpPr>
        <p:spPr bwMode="auto">
          <a:xfrm>
            <a:off x="2743200" y="2819400"/>
            <a:ext cx="2209800" cy="1905000"/>
          </a:xfrm>
          <a:custGeom>
            <a:avLst/>
            <a:gdLst>
              <a:gd name="T0" fmla="*/ 0 w 1392"/>
              <a:gd name="T1" fmla="*/ 0 h 1200"/>
              <a:gd name="T2" fmla="*/ 1392 w 1392"/>
              <a:gd name="T3" fmla="*/ 0 h 1200"/>
              <a:gd name="T4" fmla="*/ 1392 w 1392"/>
              <a:gd name="T5" fmla="*/ 1200 h 1200"/>
              <a:gd name="T6" fmla="*/ 0 w 1392"/>
              <a:gd name="T7" fmla="*/ 1200 h 1200"/>
              <a:gd name="T8" fmla="*/ 0 w 1392"/>
              <a:gd name="T9" fmla="*/ 0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1200">
                <a:moveTo>
                  <a:pt x="0" y="0"/>
                </a:moveTo>
                <a:lnTo>
                  <a:pt x="1392" y="0"/>
                </a:lnTo>
                <a:lnTo>
                  <a:pt x="1392" y="1200"/>
                </a:lnTo>
                <a:lnTo>
                  <a:pt x="0" y="1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019800" y="990600"/>
            <a:ext cx="2590800" cy="2362200"/>
            <a:chOff x="2256" y="1248"/>
            <a:chExt cx="1776" cy="158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381" name="Freeform 21"/>
            <p:cNvSpPr>
              <a:spLocks/>
            </p:cNvSpPr>
            <p:nvPr/>
          </p:nvSpPr>
          <p:spPr bwMode="auto">
            <a:xfrm>
              <a:off x="2640" y="1248"/>
              <a:ext cx="1392" cy="1200"/>
            </a:xfrm>
            <a:custGeom>
              <a:avLst/>
              <a:gdLst>
                <a:gd name="T0" fmla="*/ 0 w 1392"/>
                <a:gd name="T1" fmla="*/ 0 h 1200"/>
                <a:gd name="T2" fmla="*/ 1392 w 1392"/>
                <a:gd name="T3" fmla="*/ 0 h 1200"/>
                <a:gd name="T4" fmla="*/ 1392 w 1392"/>
                <a:gd name="T5" fmla="*/ 1200 h 1200"/>
                <a:gd name="T6" fmla="*/ 0 w 1392"/>
                <a:gd name="T7" fmla="*/ 1200 h 1200"/>
                <a:gd name="T8" fmla="*/ 0 w 1392"/>
                <a:gd name="T9" fmla="*/ 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2" name="Freeform 22"/>
            <p:cNvSpPr>
              <a:spLocks/>
            </p:cNvSpPr>
            <p:nvPr/>
          </p:nvSpPr>
          <p:spPr bwMode="auto">
            <a:xfrm>
              <a:off x="2256" y="1632"/>
              <a:ext cx="1392" cy="1200"/>
            </a:xfrm>
            <a:custGeom>
              <a:avLst/>
              <a:gdLst>
                <a:gd name="T0" fmla="*/ 0 w 1392"/>
                <a:gd name="T1" fmla="*/ 0 h 1200"/>
                <a:gd name="T2" fmla="*/ 1392 w 1392"/>
                <a:gd name="T3" fmla="*/ 0 h 1200"/>
                <a:gd name="T4" fmla="*/ 1392 w 1392"/>
                <a:gd name="T5" fmla="*/ 1200 h 1200"/>
                <a:gd name="T6" fmla="*/ 0 w 1392"/>
                <a:gd name="T7" fmla="*/ 1200 h 1200"/>
                <a:gd name="T8" fmla="*/ 0 w 1392"/>
                <a:gd name="T9" fmla="*/ 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81000" y="609600"/>
            <a:ext cx="2590800" cy="2362200"/>
            <a:chOff x="3552" y="2352"/>
            <a:chExt cx="1776" cy="1584"/>
          </a:xfrm>
        </p:grpSpPr>
        <p:sp>
          <p:nvSpPr>
            <p:cNvPr id="15384" name="Freeform 24"/>
            <p:cNvSpPr>
              <a:spLocks/>
            </p:cNvSpPr>
            <p:nvPr/>
          </p:nvSpPr>
          <p:spPr bwMode="auto">
            <a:xfrm>
              <a:off x="3552" y="3552"/>
              <a:ext cx="1776" cy="384"/>
            </a:xfrm>
            <a:custGeom>
              <a:avLst/>
              <a:gdLst>
                <a:gd name="T0" fmla="*/ 384 w 1776"/>
                <a:gd name="T1" fmla="*/ 0 h 384"/>
                <a:gd name="T2" fmla="*/ 1776 w 1776"/>
                <a:gd name="T3" fmla="*/ 0 h 384"/>
                <a:gd name="T4" fmla="*/ 1392 w 1776"/>
                <a:gd name="T5" fmla="*/ 384 h 384"/>
                <a:gd name="T6" fmla="*/ 0 w 1776"/>
                <a:gd name="T7" fmla="*/ 384 h 384"/>
                <a:gd name="T8" fmla="*/ 384 w 1776"/>
                <a:gd name="T9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384">
                  <a:moveTo>
                    <a:pt x="384" y="0"/>
                  </a:moveTo>
                  <a:lnTo>
                    <a:pt x="1776" y="0"/>
                  </a:lnTo>
                  <a:lnTo>
                    <a:pt x="1392" y="384"/>
                  </a:lnTo>
                  <a:lnTo>
                    <a:pt x="0" y="384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5" name="Freeform 25"/>
            <p:cNvSpPr>
              <a:spLocks/>
            </p:cNvSpPr>
            <p:nvPr/>
          </p:nvSpPr>
          <p:spPr bwMode="auto">
            <a:xfrm>
              <a:off x="3552" y="2352"/>
              <a:ext cx="1776" cy="384"/>
            </a:xfrm>
            <a:custGeom>
              <a:avLst/>
              <a:gdLst>
                <a:gd name="T0" fmla="*/ 384 w 1776"/>
                <a:gd name="T1" fmla="*/ 0 h 384"/>
                <a:gd name="T2" fmla="*/ 1776 w 1776"/>
                <a:gd name="T3" fmla="*/ 0 h 384"/>
                <a:gd name="T4" fmla="*/ 1392 w 1776"/>
                <a:gd name="T5" fmla="*/ 384 h 384"/>
                <a:gd name="T6" fmla="*/ 0 w 1776"/>
                <a:gd name="T7" fmla="*/ 384 h 384"/>
                <a:gd name="T8" fmla="*/ 384 w 1776"/>
                <a:gd name="T9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384">
                  <a:moveTo>
                    <a:pt x="384" y="0"/>
                  </a:moveTo>
                  <a:lnTo>
                    <a:pt x="1776" y="0"/>
                  </a:lnTo>
                  <a:lnTo>
                    <a:pt x="1392" y="384"/>
                  </a:lnTo>
                  <a:lnTo>
                    <a:pt x="0" y="384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6516688" y="4005263"/>
            <a:ext cx="2286000" cy="2286000"/>
            <a:chOff x="2448" y="2592"/>
            <a:chExt cx="1776" cy="1584"/>
          </a:xfrm>
        </p:grpSpPr>
        <p:sp>
          <p:nvSpPr>
            <p:cNvPr id="15387" name="Freeform 27"/>
            <p:cNvSpPr>
              <a:spLocks/>
            </p:cNvSpPr>
            <p:nvPr/>
          </p:nvSpPr>
          <p:spPr bwMode="auto">
            <a:xfrm>
              <a:off x="2448" y="2592"/>
              <a:ext cx="384" cy="1584"/>
            </a:xfrm>
            <a:custGeom>
              <a:avLst/>
              <a:gdLst>
                <a:gd name="T0" fmla="*/ 0 w 384"/>
                <a:gd name="T1" fmla="*/ 384 h 1584"/>
                <a:gd name="T2" fmla="*/ 0 w 384"/>
                <a:gd name="T3" fmla="*/ 1584 h 1584"/>
                <a:gd name="T4" fmla="*/ 384 w 384"/>
                <a:gd name="T5" fmla="*/ 1200 h 1584"/>
                <a:gd name="T6" fmla="*/ 384 w 384"/>
                <a:gd name="T7" fmla="*/ 0 h 1584"/>
                <a:gd name="T8" fmla="*/ 0 w 384"/>
                <a:gd name="T9" fmla="*/ 38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1584">
                  <a:moveTo>
                    <a:pt x="0" y="384"/>
                  </a:moveTo>
                  <a:lnTo>
                    <a:pt x="0" y="1584"/>
                  </a:lnTo>
                  <a:lnTo>
                    <a:pt x="384" y="1200"/>
                  </a:lnTo>
                  <a:lnTo>
                    <a:pt x="384" y="0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8" name="Freeform 28"/>
            <p:cNvSpPr>
              <a:spLocks/>
            </p:cNvSpPr>
            <p:nvPr/>
          </p:nvSpPr>
          <p:spPr bwMode="auto">
            <a:xfrm>
              <a:off x="3840" y="2592"/>
              <a:ext cx="384" cy="1584"/>
            </a:xfrm>
            <a:custGeom>
              <a:avLst/>
              <a:gdLst>
                <a:gd name="T0" fmla="*/ 0 w 384"/>
                <a:gd name="T1" fmla="*/ 384 h 1584"/>
                <a:gd name="T2" fmla="*/ 0 w 384"/>
                <a:gd name="T3" fmla="*/ 1584 h 1584"/>
                <a:gd name="T4" fmla="*/ 384 w 384"/>
                <a:gd name="T5" fmla="*/ 1200 h 1584"/>
                <a:gd name="T6" fmla="*/ 384 w 384"/>
                <a:gd name="T7" fmla="*/ 0 h 1584"/>
                <a:gd name="T8" fmla="*/ 0 w 384"/>
                <a:gd name="T9" fmla="*/ 38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1584">
                  <a:moveTo>
                    <a:pt x="0" y="384"/>
                  </a:moveTo>
                  <a:lnTo>
                    <a:pt x="0" y="1584"/>
                  </a:lnTo>
                  <a:lnTo>
                    <a:pt x="384" y="1200"/>
                  </a:lnTo>
                  <a:lnTo>
                    <a:pt x="384" y="0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381000" y="1385888"/>
            <a:ext cx="5105400" cy="823912"/>
          </a:xfrm>
          <a:prstGeom prst="rect">
            <a:avLst/>
          </a:prstGeom>
          <a:noFill/>
          <a:ln>
            <a:noFill/>
          </a:ln>
          <a:effectLst>
            <a:outerShdw dist="35921" dir="18900000" algn="ctr" rotWithShape="0">
              <a:srgbClr val="6699FF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800" b="1">
                <a:solidFill>
                  <a:srgbClr val="000099"/>
                </a:solidFill>
              </a:rPr>
              <a:t>прямокутники</a:t>
            </a: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285720" y="4929198"/>
            <a:ext cx="5105400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400" b="1">
                <a:solidFill>
                  <a:srgbClr val="000099"/>
                </a:solidFill>
                <a:latin typeface="Arial" charset="0"/>
              </a:rPr>
              <a:t>Протилежні грані</a:t>
            </a:r>
          </a:p>
          <a:p>
            <a:pPr>
              <a:spcBef>
                <a:spcPct val="50000"/>
              </a:spcBef>
            </a:pPr>
            <a:r>
              <a:rPr lang="uk-UA" sz="4400" b="1">
                <a:solidFill>
                  <a:srgbClr val="000099"/>
                </a:solidFill>
                <a:latin typeface="Arial" charset="0"/>
              </a:rPr>
              <a:t>рівні !</a:t>
            </a:r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3143240" y="-214338"/>
            <a:ext cx="8229600" cy="1143000"/>
          </a:xfrm>
        </p:spPr>
        <p:txBody>
          <a:bodyPr/>
          <a:lstStyle/>
          <a:p>
            <a:r>
              <a:rPr lang="uk-UA" b="1" dirty="0" smtClean="0"/>
              <a:t>Порахуй грані:</a:t>
            </a:r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nimBg="1"/>
      <p:bldP spid="15372" grpId="0" animBg="1"/>
      <p:bldP spid="15371" grpId="0" animBg="1"/>
      <p:bldP spid="15370" grpId="0" animBg="1"/>
      <p:bldP spid="15391" grpId="0" autoUpdateAnimBg="0"/>
      <p:bldP spid="1539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Чи вистачить 1 м дроту, щоб виготовити каркас прямокутного паралелепіпеда?</a:t>
            </a:r>
            <a:endParaRPr lang="en-US" sz="3600" dirty="0"/>
          </a:p>
        </p:txBody>
      </p:sp>
      <p:sp>
        <p:nvSpPr>
          <p:cNvPr id="5" name="Куб 4"/>
          <p:cNvSpPr/>
          <p:nvPr/>
        </p:nvSpPr>
        <p:spPr>
          <a:xfrm>
            <a:off x="1500166" y="2428868"/>
            <a:ext cx="3571900" cy="2643206"/>
          </a:xfrm>
          <a:prstGeom prst="cub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Пряма сполучна лінія 6"/>
          <p:cNvCxnSpPr/>
          <p:nvPr/>
        </p:nvCxnSpPr>
        <p:spPr>
          <a:xfrm rot="5400000">
            <a:off x="1143770" y="3429000"/>
            <a:ext cx="199947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/>
          <p:cNvCxnSpPr/>
          <p:nvPr/>
        </p:nvCxnSpPr>
        <p:spPr>
          <a:xfrm>
            <a:off x="2143108" y="4429132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/>
          <p:cNvCxnSpPr/>
          <p:nvPr/>
        </p:nvCxnSpPr>
        <p:spPr>
          <a:xfrm rot="5400000" flipH="1" flipV="1">
            <a:off x="1500166" y="4429132"/>
            <a:ext cx="642942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/>
          <p:nvPr/>
        </p:nvCxnSpPr>
        <p:spPr>
          <a:xfrm>
            <a:off x="1500166" y="5214950"/>
            <a:ext cx="292895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зі стрілкою 16"/>
          <p:cNvCxnSpPr/>
          <p:nvPr/>
        </p:nvCxnSpPr>
        <p:spPr>
          <a:xfrm rot="5400000" flipH="1" flipV="1">
            <a:off x="4500562" y="4500570"/>
            <a:ext cx="714380" cy="7143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зі стрілкою 18"/>
          <p:cNvCxnSpPr/>
          <p:nvPr/>
        </p:nvCxnSpPr>
        <p:spPr>
          <a:xfrm rot="5400000">
            <a:off x="4214810" y="3429000"/>
            <a:ext cx="200026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71736" y="5214950"/>
            <a:ext cx="850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12 см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786314" y="4714884"/>
            <a:ext cx="751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5 см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214942" y="3286124"/>
            <a:ext cx="866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10 см</a:t>
            </a:r>
            <a:endParaRPr lang="en-US" sz="2400" dirty="0"/>
          </a:p>
        </p:txBody>
      </p:sp>
      <p:cxnSp>
        <p:nvCxnSpPr>
          <p:cNvPr id="26" name="Пряма сполучна лінія 25"/>
          <p:cNvCxnSpPr/>
          <p:nvPr/>
        </p:nvCxnSpPr>
        <p:spPr>
          <a:xfrm>
            <a:off x="214282" y="6143644"/>
            <a:ext cx="8572560" cy="1588"/>
          </a:xfrm>
          <a:prstGeom prst="line">
            <a:avLst/>
          </a:prstGeom>
          <a:ln w="50800" cap="rnd" cmpd="sng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86116" y="6215082"/>
            <a:ext cx="561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1 м</a:t>
            </a:r>
            <a:endParaRPr lang="en-US" sz="2400" dirty="0"/>
          </a:p>
        </p:txBody>
      </p:sp>
      <p:graphicFrame>
        <p:nvGraphicFramePr>
          <p:cNvPr id="28" name="Об'єкт 27"/>
          <p:cNvGraphicFramePr>
            <a:graphicFrameLocks noChangeAspect="1"/>
          </p:cNvGraphicFramePr>
          <p:nvPr/>
        </p:nvGraphicFramePr>
        <p:xfrm>
          <a:off x="4429124" y="5429264"/>
          <a:ext cx="4000528" cy="434166"/>
        </p:xfrm>
        <a:graphic>
          <a:graphicData uri="http://schemas.openxmlformats.org/presentationml/2006/ole">
            <p:oleObj spid="_x0000_s37890" name="Формула" r:id="rId3" imgW="16380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/>
              <a:t>Чи вистачить аркуша паперу площею 1 дм2, щоб виготовити прямокутний паралелепіпед </a:t>
            </a:r>
            <a:endParaRPr lang="en-US" sz="3200" b="1" dirty="0"/>
          </a:p>
        </p:txBody>
      </p:sp>
      <p:cxnSp>
        <p:nvCxnSpPr>
          <p:cNvPr id="6" name="Пряма зі стрілкою 5"/>
          <p:cNvCxnSpPr/>
          <p:nvPr/>
        </p:nvCxnSpPr>
        <p:spPr>
          <a:xfrm>
            <a:off x="1785918" y="4643446"/>
            <a:ext cx="292895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зі стрілкою 7"/>
          <p:cNvCxnSpPr/>
          <p:nvPr/>
        </p:nvCxnSpPr>
        <p:spPr>
          <a:xfrm flipV="1">
            <a:off x="4857752" y="4000504"/>
            <a:ext cx="714380" cy="5000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/>
          <p:cNvCxnSpPr/>
          <p:nvPr/>
        </p:nvCxnSpPr>
        <p:spPr>
          <a:xfrm rot="5400000">
            <a:off x="4856958" y="3071810"/>
            <a:ext cx="1572430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кутник 10"/>
          <p:cNvSpPr/>
          <p:nvPr/>
        </p:nvSpPr>
        <p:spPr>
          <a:xfrm>
            <a:off x="1857356" y="2786058"/>
            <a:ext cx="2857520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714876" y="2285992"/>
            <a:ext cx="752476" cy="2143140"/>
          </a:xfrm>
          <a:custGeom>
            <a:avLst/>
            <a:gdLst>
              <a:gd name="T0" fmla="*/ 0 w 384"/>
              <a:gd name="T1" fmla="*/ 384 h 1584"/>
              <a:gd name="T2" fmla="*/ 0 w 384"/>
              <a:gd name="T3" fmla="*/ 1584 h 1584"/>
              <a:gd name="T4" fmla="*/ 384 w 384"/>
              <a:gd name="T5" fmla="*/ 1200 h 1584"/>
              <a:gd name="T6" fmla="*/ 384 w 384"/>
              <a:gd name="T7" fmla="*/ 0 h 1584"/>
              <a:gd name="T8" fmla="*/ 0 w 384"/>
              <a:gd name="T9" fmla="*/ 384 h 1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" h="1584">
                <a:moveTo>
                  <a:pt x="0" y="384"/>
                </a:moveTo>
                <a:lnTo>
                  <a:pt x="0" y="1584"/>
                </a:lnTo>
                <a:lnTo>
                  <a:pt x="384" y="1200"/>
                </a:lnTo>
                <a:lnTo>
                  <a:pt x="384" y="0"/>
                </a:lnTo>
                <a:lnTo>
                  <a:pt x="0" y="384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1857356" y="2285992"/>
            <a:ext cx="3643338" cy="500066"/>
          </a:xfrm>
          <a:custGeom>
            <a:avLst/>
            <a:gdLst>
              <a:gd name="T0" fmla="*/ 384 w 1776"/>
              <a:gd name="T1" fmla="*/ 0 h 384"/>
              <a:gd name="T2" fmla="*/ 1776 w 1776"/>
              <a:gd name="T3" fmla="*/ 0 h 384"/>
              <a:gd name="T4" fmla="*/ 1392 w 1776"/>
              <a:gd name="T5" fmla="*/ 384 h 384"/>
              <a:gd name="T6" fmla="*/ 0 w 1776"/>
              <a:gd name="T7" fmla="*/ 384 h 384"/>
              <a:gd name="T8" fmla="*/ 384 w 1776"/>
              <a:gd name="T9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76" h="384">
                <a:moveTo>
                  <a:pt x="384" y="0"/>
                </a:moveTo>
                <a:lnTo>
                  <a:pt x="1776" y="0"/>
                </a:lnTo>
                <a:lnTo>
                  <a:pt x="1392" y="384"/>
                </a:lnTo>
                <a:lnTo>
                  <a:pt x="0" y="384"/>
                </a:lnTo>
                <a:lnTo>
                  <a:pt x="384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786050" y="4643446"/>
            <a:ext cx="760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 см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072066" y="4214818"/>
            <a:ext cx="757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 см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643570" y="2786058"/>
            <a:ext cx="778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 см</a:t>
            </a:r>
            <a:endParaRPr lang="en-US" sz="2400" b="1" dirty="0"/>
          </a:p>
        </p:txBody>
      </p:sp>
      <p:graphicFrame>
        <p:nvGraphicFramePr>
          <p:cNvPr id="22" name="Об'єкт 21"/>
          <p:cNvGraphicFramePr>
            <a:graphicFrameLocks noChangeAspect="1"/>
          </p:cNvGraphicFramePr>
          <p:nvPr/>
        </p:nvGraphicFramePr>
        <p:xfrm>
          <a:off x="1571604" y="5143512"/>
          <a:ext cx="5500726" cy="562042"/>
        </p:xfrm>
        <a:graphic>
          <a:graphicData uri="http://schemas.openxmlformats.org/presentationml/2006/ole">
            <p:oleObj spid="_x0000_s36866" name="Формула" r:id="rId3" imgW="19173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611188" y="3357563"/>
            <a:ext cx="6019800" cy="2971800"/>
            <a:chOff x="384" y="2016"/>
            <a:chExt cx="3984" cy="2016"/>
          </a:xfrm>
        </p:grpSpPr>
        <p:sp>
          <p:nvSpPr>
            <p:cNvPr id="25656" name="Rectangle 56"/>
            <p:cNvSpPr>
              <a:spLocks noChangeArrowheads="1"/>
            </p:cNvSpPr>
            <p:nvPr/>
          </p:nvSpPr>
          <p:spPr bwMode="auto">
            <a:xfrm>
              <a:off x="2400" y="2496"/>
              <a:ext cx="1296" cy="1056"/>
            </a:xfrm>
            <a:prstGeom prst="rect">
              <a:avLst/>
            </a:prstGeom>
            <a:solidFill>
              <a:srgbClr val="E9600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57" name="Rectangle 57"/>
            <p:cNvSpPr>
              <a:spLocks noChangeArrowheads="1"/>
            </p:cNvSpPr>
            <p:nvPr/>
          </p:nvSpPr>
          <p:spPr bwMode="auto">
            <a:xfrm>
              <a:off x="384" y="2496"/>
              <a:ext cx="1296" cy="1056"/>
            </a:xfrm>
            <a:prstGeom prst="rect">
              <a:avLst/>
            </a:prstGeom>
            <a:solidFill>
              <a:srgbClr val="E9600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59" name="Rectangle 59"/>
            <p:cNvSpPr>
              <a:spLocks noChangeArrowheads="1"/>
            </p:cNvSpPr>
            <p:nvPr/>
          </p:nvSpPr>
          <p:spPr bwMode="auto">
            <a:xfrm>
              <a:off x="2400" y="2016"/>
              <a:ext cx="1296" cy="480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60" name="Rectangle 60"/>
            <p:cNvSpPr>
              <a:spLocks noChangeArrowheads="1"/>
            </p:cNvSpPr>
            <p:nvPr/>
          </p:nvSpPr>
          <p:spPr bwMode="auto">
            <a:xfrm>
              <a:off x="2400" y="3552"/>
              <a:ext cx="1296" cy="480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62" name="Rectangle 62"/>
            <p:cNvSpPr>
              <a:spLocks noChangeArrowheads="1"/>
            </p:cNvSpPr>
            <p:nvPr/>
          </p:nvSpPr>
          <p:spPr bwMode="auto">
            <a:xfrm>
              <a:off x="3696" y="2496"/>
              <a:ext cx="672" cy="1056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63" name="Rectangle 63"/>
            <p:cNvSpPr>
              <a:spLocks noChangeArrowheads="1"/>
            </p:cNvSpPr>
            <p:nvPr/>
          </p:nvSpPr>
          <p:spPr bwMode="auto">
            <a:xfrm>
              <a:off x="1680" y="2496"/>
              <a:ext cx="720" cy="1056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762000" y="838200"/>
            <a:ext cx="2667000" cy="2362200"/>
            <a:chOff x="384" y="288"/>
            <a:chExt cx="1776" cy="1584"/>
          </a:xfrm>
        </p:grpSpPr>
        <p:sp>
          <p:nvSpPr>
            <p:cNvPr id="25664" name="Freeform 64"/>
            <p:cNvSpPr>
              <a:spLocks/>
            </p:cNvSpPr>
            <p:nvPr/>
          </p:nvSpPr>
          <p:spPr bwMode="auto">
            <a:xfrm>
              <a:off x="1776" y="288"/>
              <a:ext cx="384" cy="1584"/>
            </a:xfrm>
            <a:custGeom>
              <a:avLst/>
              <a:gdLst>
                <a:gd name="T0" fmla="*/ 0 w 384"/>
                <a:gd name="T1" fmla="*/ 384 h 1584"/>
                <a:gd name="T2" fmla="*/ 0 w 384"/>
                <a:gd name="T3" fmla="*/ 1584 h 1584"/>
                <a:gd name="T4" fmla="*/ 384 w 384"/>
                <a:gd name="T5" fmla="*/ 1200 h 1584"/>
                <a:gd name="T6" fmla="*/ 384 w 384"/>
                <a:gd name="T7" fmla="*/ 0 h 1584"/>
                <a:gd name="T8" fmla="*/ 0 w 384"/>
                <a:gd name="T9" fmla="*/ 38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1584">
                  <a:moveTo>
                    <a:pt x="0" y="384"/>
                  </a:moveTo>
                  <a:lnTo>
                    <a:pt x="0" y="1584"/>
                  </a:lnTo>
                  <a:lnTo>
                    <a:pt x="384" y="1200"/>
                  </a:lnTo>
                  <a:lnTo>
                    <a:pt x="384" y="0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65" name="Freeform 65"/>
            <p:cNvSpPr>
              <a:spLocks/>
            </p:cNvSpPr>
            <p:nvPr/>
          </p:nvSpPr>
          <p:spPr bwMode="auto">
            <a:xfrm>
              <a:off x="384" y="288"/>
              <a:ext cx="1776" cy="384"/>
            </a:xfrm>
            <a:custGeom>
              <a:avLst/>
              <a:gdLst>
                <a:gd name="T0" fmla="*/ 384 w 1776"/>
                <a:gd name="T1" fmla="*/ 0 h 384"/>
                <a:gd name="T2" fmla="*/ 1776 w 1776"/>
                <a:gd name="T3" fmla="*/ 0 h 384"/>
                <a:gd name="T4" fmla="*/ 1392 w 1776"/>
                <a:gd name="T5" fmla="*/ 384 h 384"/>
                <a:gd name="T6" fmla="*/ 0 w 1776"/>
                <a:gd name="T7" fmla="*/ 384 h 384"/>
                <a:gd name="T8" fmla="*/ 384 w 1776"/>
                <a:gd name="T9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384">
                  <a:moveTo>
                    <a:pt x="384" y="0"/>
                  </a:moveTo>
                  <a:lnTo>
                    <a:pt x="1776" y="0"/>
                  </a:lnTo>
                  <a:lnTo>
                    <a:pt x="1392" y="384"/>
                  </a:lnTo>
                  <a:lnTo>
                    <a:pt x="0" y="384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66" name="Freeform 66"/>
            <p:cNvSpPr>
              <a:spLocks/>
            </p:cNvSpPr>
            <p:nvPr/>
          </p:nvSpPr>
          <p:spPr bwMode="auto">
            <a:xfrm>
              <a:off x="384" y="672"/>
              <a:ext cx="1392" cy="1200"/>
            </a:xfrm>
            <a:custGeom>
              <a:avLst/>
              <a:gdLst>
                <a:gd name="T0" fmla="*/ 0 w 1392"/>
                <a:gd name="T1" fmla="*/ 0 h 1200"/>
                <a:gd name="T2" fmla="*/ 1392 w 1392"/>
                <a:gd name="T3" fmla="*/ 0 h 1200"/>
                <a:gd name="T4" fmla="*/ 1392 w 1392"/>
                <a:gd name="T5" fmla="*/ 1200 h 1200"/>
                <a:gd name="T6" fmla="*/ 0 w 1392"/>
                <a:gd name="T7" fmla="*/ 1200 h 1200"/>
                <a:gd name="T8" fmla="*/ 0 w 1392"/>
                <a:gd name="T9" fmla="*/ 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                           Розгортка:</a:t>
            </a:r>
            <a:endParaRPr lang="en-US" b="1" dirty="0"/>
          </a:p>
        </p:txBody>
      </p:sp>
      <p:sp>
        <p:nvSpPr>
          <p:cNvPr id="16" name="Місце для вмісту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8" name="WordArt 62"/>
          <p:cNvSpPr>
            <a:spLocks noChangeArrowheads="1" noChangeShapeType="1" noTextEdit="1"/>
          </p:cNvSpPr>
          <p:nvPr/>
        </p:nvSpPr>
        <p:spPr bwMode="auto">
          <a:xfrm>
            <a:off x="457200" y="457200"/>
            <a:ext cx="8305800" cy="12954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b="1" kern="10" dirty="0">
              <a:solidFill>
                <a:srgbClr val="336699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2" name="Group 82"/>
          <p:cNvGrpSpPr>
            <a:grpSpLocks/>
          </p:cNvGrpSpPr>
          <p:nvPr/>
        </p:nvGrpSpPr>
        <p:grpSpPr bwMode="auto">
          <a:xfrm>
            <a:off x="2339975" y="2708275"/>
            <a:ext cx="4495800" cy="3429000"/>
            <a:chOff x="1632" y="960"/>
            <a:chExt cx="3216" cy="2592"/>
          </a:xfrm>
        </p:grpSpPr>
        <p:sp>
          <p:nvSpPr>
            <p:cNvPr id="34845" name="Rectangle 29"/>
            <p:cNvSpPr>
              <a:spLocks noChangeArrowheads="1"/>
            </p:cNvSpPr>
            <p:nvPr/>
          </p:nvSpPr>
          <p:spPr bwMode="auto">
            <a:xfrm>
              <a:off x="1632" y="2064"/>
              <a:ext cx="1344" cy="38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3" name="Rectangle 27"/>
            <p:cNvSpPr>
              <a:spLocks noChangeArrowheads="1"/>
            </p:cNvSpPr>
            <p:nvPr/>
          </p:nvSpPr>
          <p:spPr bwMode="auto">
            <a:xfrm>
              <a:off x="2976" y="2064"/>
              <a:ext cx="384" cy="38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4" name="Rectangle 28"/>
            <p:cNvSpPr>
              <a:spLocks noChangeArrowheads="1"/>
            </p:cNvSpPr>
            <p:nvPr/>
          </p:nvSpPr>
          <p:spPr bwMode="auto">
            <a:xfrm>
              <a:off x="3360" y="2064"/>
              <a:ext cx="1344" cy="38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6" name="Rectangle 30"/>
            <p:cNvSpPr>
              <a:spLocks noChangeArrowheads="1"/>
            </p:cNvSpPr>
            <p:nvPr/>
          </p:nvSpPr>
          <p:spPr bwMode="auto">
            <a:xfrm>
              <a:off x="4464" y="2064"/>
              <a:ext cx="384" cy="38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7" name="Rectangle 31"/>
            <p:cNvSpPr>
              <a:spLocks noChangeArrowheads="1"/>
            </p:cNvSpPr>
            <p:nvPr/>
          </p:nvSpPr>
          <p:spPr bwMode="auto">
            <a:xfrm>
              <a:off x="2976" y="960"/>
              <a:ext cx="384" cy="11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48" name="Rectangle 32"/>
            <p:cNvSpPr>
              <a:spLocks noChangeArrowheads="1"/>
            </p:cNvSpPr>
            <p:nvPr/>
          </p:nvSpPr>
          <p:spPr bwMode="auto">
            <a:xfrm>
              <a:off x="2976" y="2448"/>
              <a:ext cx="384" cy="11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83"/>
          <p:cNvGrpSpPr>
            <a:grpSpLocks/>
          </p:cNvGrpSpPr>
          <p:nvPr/>
        </p:nvGrpSpPr>
        <p:grpSpPr bwMode="auto">
          <a:xfrm>
            <a:off x="5795963" y="5157788"/>
            <a:ext cx="3048000" cy="1524000"/>
            <a:chOff x="2496" y="2976"/>
            <a:chExt cx="1920" cy="960"/>
          </a:xfrm>
        </p:grpSpPr>
        <p:sp>
          <p:nvSpPr>
            <p:cNvPr id="34855" name="Rectangle 39"/>
            <p:cNvSpPr>
              <a:spLocks noChangeArrowheads="1"/>
            </p:cNvSpPr>
            <p:nvPr/>
          </p:nvSpPr>
          <p:spPr bwMode="auto">
            <a:xfrm rot="-5400000">
              <a:off x="2400" y="3312"/>
              <a:ext cx="480" cy="288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6" name="Rectangle 40"/>
            <p:cNvSpPr>
              <a:spLocks noChangeArrowheads="1"/>
            </p:cNvSpPr>
            <p:nvPr/>
          </p:nvSpPr>
          <p:spPr bwMode="auto">
            <a:xfrm rot="-10800000">
              <a:off x="2784" y="3696"/>
              <a:ext cx="672" cy="24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7" name="Rectangle 41"/>
            <p:cNvSpPr>
              <a:spLocks noChangeArrowheads="1"/>
            </p:cNvSpPr>
            <p:nvPr/>
          </p:nvSpPr>
          <p:spPr bwMode="auto">
            <a:xfrm rot="-10800000">
              <a:off x="2784" y="3216"/>
              <a:ext cx="672" cy="48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8" name="Rectangle 42"/>
            <p:cNvSpPr>
              <a:spLocks noChangeArrowheads="1"/>
            </p:cNvSpPr>
            <p:nvPr/>
          </p:nvSpPr>
          <p:spPr bwMode="auto">
            <a:xfrm rot="-10800000">
              <a:off x="3456" y="3216"/>
              <a:ext cx="672" cy="48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9" name="Rectangle 43"/>
            <p:cNvSpPr>
              <a:spLocks noChangeArrowheads="1"/>
            </p:cNvSpPr>
            <p:nvPr/>
          </p:nvSpPr>
          <p:spPr bwMode="auto">
            <a:xfrm rot="-10800000">
              <a:off x="2784" y="2976"/>
              <a:ext cx="672" cy="24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0" name="Rectangle 44"/>
            <p:cNvSpPr>
              <a:spLocks noChangeArrowheads="1"/>
            </p:cNvSpPr>
            <p:nvPr/>
          </p:nvSpPr>
          <p:spPr bwMode="auto">
            <a:xfrm rot="-10800000">
              <a:off x="4128" y="3216"/>
              <a:ext cx="288" cy="48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73"/>
          <p:cNvGrpSpPr>
            <a:grpSpLocks/>
          </p:cNvGrpSpPr>
          <p:nvPr/>
        </p:nvGrpSpPr>
        <p:grpSpPr bwMode="auto">
          <a:xfrm>
            <a:off x="684213" y="1773238"/>
            <a:ext cx="3048000" cy="2057400"/>
            <a:chOff x="288" y="2544"/>
            <a:chExt cx="1920" cy="1296"/>
          </a:xfrm>
        </p:grpSpPr>
        <p:sp>
          <p:nvSpPr>
            <p:cNvPr id="34849" name="Rectangle 33"/>
            <p:cNvSpPr>
              <a:spLocks noChangeArrowheads="1"/>
            </p:cNvSpPr>
            <p:nvPr/>
          </p:nvSpPr>
          <p:spPr bwMode="auto">
            <a:xfrm flipH="1">
              <a:off x="768" y="2832"/>
              <a:ext cx="480" cy="7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0" name="Rectangle 34"/>
            <p:cNvSpPr>
              <a:spLocks noChangeArrowheads="1"/>
            </p:cNvSpPr>
            <p:nvPr/>
          </p:nvSpPr>
          <p:spPr bwMode="auto">
            <a:xfrm flipH="1">
              <a:off x="288" y="2832"/>
              <a:ext cx="480" cy="7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1" name="Rectangle 35"/>
            <p:cNvSpPr>
              <a:spLocks noChangeArrowheads="1"/>
            </p:cNvSpPr>
            <p:nvPr/>
          </p:nvSpPr>
          <p:spPr bwMode="auto">
            <a:xfrm flipH="1">
              <a:off x="1248" y="2832"/>
              <a:ext cx="480" cy="7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2" name="Rectangle 36"/>
            <p:cNvSpPr>
              <a:spLocks noChangeArrowheads="1"/>
            </p:cNvSpPr>
            <p:nvPr/>
          </p:nvSpPr>
          <p:spPr bwMode="auto">
            <a:xfrm flipH="1">
              <a:off x="1728" y="2832"/>
              <a:ext cx="480" cy="7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3" name="Rectangle 37"/>
            <p:cNvSpPr>
              <a:spLocks noChangeArrowheads="1"/>
            </p:cNvSpPr>
            <p:nvPr/>
          </p:nvSpPr>
          <p:spPr bwMode="auto">
            <a:xfrm flipH="1">
              <a:off x="768" y="2544"/>
              <a:ext cx="480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54" name="Rectangle 38"/>
            <p:cNvSpPr>
              <a:spLocks noChangeArrowheads="1"/>
            </p:cNvSpPr>
            <p:nvPr/>
          </p:nvSpPr>
          <p:spPr bwMode="auto">
            <a:xfrm flipH="1">
              <a:off x="768" y="3552"/>
              <a:ext cx="480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4879" name="Text Box 63"/>
          <p:cNvSpPr txBox="1">
            <a:spLocks noChangeArrowheads="1"/>
          </p:cNvSpPr>
          <p:nvPr/>
        </p:nvSpPr>
        <p:spPr bwMode="auto">
          <a:xfrm>
            <a:off x="3779838" y="1916113"/>
            <a:ext cx="53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</a:t>
            </a:r>
          </a:p>
        </p:txBody>
      </p:sp>
      <p:sp>
        <p:nvSpPr>
          <p:cNvPr id="34880" name="Text Box 64"/>
          <p:cNvSpPr txBox="1">
            <a:spLocks noChangeArrowheads="1"/>
          </p:cNvSpPr>
          <p:nvPr/>
        </p:nvSpPr>
        <p:spPr bwMode="auto">
          <a:xfrm>
            <a:off x="5508625" y="6338888"/>
            <a:ext cx="53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2</a:t>
            </a:r>
          </a:p>
        </p:txBody>
      </p:sp>
      <p:sp>
        <p:nvSpPr>
          <p:cNvPr id="34881" name="Text Box 65"/>
          <p:cNvSpPr txBox="1">
            <a:spLocks noChangeArrowheads="1"/>
          </p:cNvSpPr>
          <p:nvPr/>
        </p:nvSpPr>
        <p:spPr bwMode="auto">
          <a:xfrm>
            <a:off x="3563938" y="4797425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3</a:t>
            </a:r>
          </a:p>
        </p:txBody>
      </p:sp>
      <p:grpSp>
        <p:nvGrpSpPr>
          <p:cNvPr id="5" name="Group 81"/>
          <p:cNvGrpSpPr>
            <a:grpSpLocks/>
          </p:cNvGrpSpPr>
          <p:nvPr/>
        </p:nvGrpSpPr>
        <p:grpSpPr bwMode="auto">
          <a:xfrm>
            <a:off x="6804025" y="1916113"/>
            <a:ext cx="2057400" cy="3048000"/>
            <a:chOff x="384" y="287"/>
            <a:chExt cx="1296" cy="1920"/>
          </a:xfrm>
        </p:grpSpPr>
        <p:sp>
          <p:nvSpPr>
            <p:cNvPr id="34891" name="Rectangle 75"/>
            <p:cNvSpPr>
              <a:spLocks noChangeArrowheads="1"/>
            </p:cNvSpPr>
            <p:nvPr/>
          </p:nvSpPr>
          <p:spPr bwMode="auto">
            <a:xfrm rot="16200000" flipH="1">
              <a:off x="791" y="1127"/>
              <a:ext cx="480" cy="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92" name="Rectangle 76"/>
            <p:cNvSpPr>
              <a:spLocks noChangeArrowheads="1"/>
            </p:cNvSpPr>
            <p:nvPr/>
          </p:nvSpPr>
          <p:spPr bwMode="auto">
            <a:xfrm rot="16200000" flipH="1">
              <a:off x="791" y="1607"/>
              <a:ext cx="480" cy="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93" name="Rectangle 77"/>
            <p:cNvSpPr>
              <a:spLocks noChangeArrowheads="1"/>
            </p:cNvSpPr>
            <p:nvPr/>
          </p:nvSpPr>
          <p:spPr bwMode="auto">
            <a:xfrm rot="16200000" flipH="1">
              <a:off x="791" y="647"/>
              <a:ext cx="480" cy="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94" name="Rectangle 78"/>
            <p:cNvSpPr>
              <a:spLocks noChangeArrowheads="1"/>
            </p:cNvSpPr>
            <p:nvPr/>
          </p:nvSpPr>
          <p:spPr bwMode="auto">
            <a:xfrm rot="16200000" flipH="1">
              <a:off x="791" y="167"/>
              <a:ext cx="480" cy="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95" name="Rectangle 79"/>
            <p:cNvSpPr>
              <a:spLocks noChangeArrowheads="1"/>
            </p:cNvSpPr>
            <p:nvPr/>
          </p:nvSpPr>
          <p:spPr bwMode="auto">
            <a:xfrm rot="16200000" flipH="1">
              <a:off x="288" y="864"/>
              <a:ext cx="480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96" name="Rectangle 80"/>
            <p:cNvSpPr>
              <a:spLocks noChangeArrowheads="1"/>
            </p:cNvSpPr>
            <p:nvPr/>
          </p:nvSpPr>
          <p:spPr bwMode="auto">
            <a:xfrm rot="16200000" flipH="1">
              <a:off x="1296" y="1344"/>
              <a:ext cx="480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4900" name="Text Box 84"/>
          <p:cNvSpPr txBox="1">
            <a:spLocks noChangeArrowheads="1"/>
          </p:cNvSpPr>
          <p:nvPr/>
        </p:nvSpPr>
        <p:spPr bwMode="auto">
          <a:xfrm>
            <a:off x="6516688" y="1989138"/>
            <a:ext cx="53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4</a:t>
            </a:r>
          </a:p>
        </p:txBody>
      </p:sp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r>
              <a:rPr lang="uk-UA" sz="4000" b="1" dirty="0" smtClean="0"/>
              <a:t>Які з фігур можуть бути розгортками прямокутного паралелепіпеда?</a:t>
            </a:r>
            <a:endParaRPr lang="en-US" sz="4000" b="1" dirty="0"/>
          </a:p>
        </p:txBody>
      </p:sp>
      <p:sp>
        <p:nvSpPr>
          <p:cNvPr id="36" name="Місце для вмісту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4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4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4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4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4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4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48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4878" grpId="0" animBg="1"/>
      <p:bldP spid="34879" grpId="0"/>
      <p:bldP spid="34880" grpId="0"/>
      <p:bldP spid="349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143372" y="2928934"/>
            <a:ext cx="4429156" cy="99345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Слово “ куб ” в перекладі </a:t>
            </a:r>
          </a:p>
          <a:p>
            <a:pPr>
              <a:buNone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з грецької означає </a:t>
            </a:r>
          </a:p>
          <a:p>
            <a:pPr>
              <a:buNone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“ гральна кістка ”</a:t>
            </a:r>
          </a:p>
          <a:p>
            <a:pPr algn="ctr">
              <a:buNone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 спільного в цих фігурах?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928662" y="3071810"/>
            <a:ext cx="3048000" cy="2971800"/>
          </a:xfrm>
          <a:prstGeom prst="cube">
            <a:avLst>
              <a:gd name="adj" fmla="val 25000"/>
            </a:avLst>
          </a:prstGeom>
          <a:solidFill>
            <a:srgbClr val="00B0F0"/>
          </a:solidFill>
          <a:ln w="28575">
            <a:solidFill>
              <a:srgbClr val="8449F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Содержимое 1"/>
          <p:cNvSpPr txBox="1">
            <a:spLocks/>
          </p:cNvSpPr>
          <p:nvPr/>
        </p:nvSpPr>
        <p:spPr>
          <a:xfrm>
            <a:off x="4357686" y="4214818"/>
            <a:ext cx="3857652" cy="993454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5D9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Якими геометричними фігурами є грані куба?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4" descr="C:\Documents and Settings\admin\Рабочий стол\Новая папка (6)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1785950" cy="1785950"/>
          </a:xfrm>
          <a:prstGeom prst="rect">
            <a:avLst/>
          </a:prstGeom>
          <a:noFill/>
        </p:spPr>
      </p:pic>
      <p:pic>
        <p:nvPicPr>
          <p:cNvPr id="7" name="Picture 5" descr="C:\Documents and Settings\admin\Рабочий стол\Новая папка (6)\images (3)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57166"/>
            <a:ext cx="1869099" cy="1357322"/>
          </a:xfrm>
          <a:prstGeom prst="rect">
            <a:avLst/>
          </a:prstGeom>
          <a:noFill/>
        </p:spPr>
      </p:pic>
      <p:pic>
        <p:nvPicPr>
          <p:cNvPr id="9" name="Picture 3" descr="C:\Documents and Settings\Lida\Рабочий стол\Куб казк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14290"/>
            <a:ext cx="1857388" cy="1753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14400" y="1905000"/>
            <a:ext cx="1447800" cy="1447800"/>
            <a:chOff x="624" y="624"/>
            <a:chExt cx="912" cy="912"/>
          </a:xfrm>
        </p:grpSpPr>
        <p:sp>
          <p:nvSpPr>
            <p:cNvPr id="36867" name="AutoShape 3"/>
            <p:cNvSpPr>
              <a:spLocks noChangeArrowheads="1"/>
            </p:cNvSpPr>
            <p:nvPr/>
          </p:nvSpPr>
          <p:spPr bwMode="auto">
            <a:xfrm>
              <a:off x="624" y="624"/>
              <a:ext cx="912" cy="912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68" name="Freeform 4"/>
            <p:cNvSpPr>
              <a:spLocks/>
            </p:cNvSpPr>
            <p:nvPr/>
          </p:nvSpPr>
          <p:spPr bwMode="auto">
            <a:xfrm>
              <a:off x="624" y="858"/>
              <a:ext cx="681" cy="678"/>
            </a:xfrm>
            <a:custGeom>
              <a:avLst/>
              <a:gdLst>
                <a:gd name="T0" fmla="*/ 0 w 681"/>
                <a:gd name="T1" fmla="*/ 678 h 678"/>
                <a:gd name="T2" fmla="*/ 681 w 681"/>
                <a:gd name="T3" fmla="*/ 0 h 678"/>
                <a:gd name="T4" fmla="*/ 681 w 681"/>
                <a:gd name="T5" fmla="*/ 675 h 678"/>
                <a:gd name="T6" fmla="*/ 0 w 681"/>
                <a:gd name="T7" fmla="*/ 678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1" h="678">
                  <a:moveTo>
                    <a:pt x="0" y="678"/>
                  </a:moveTo>
                  <a:lnTo>
                    <a:pt x="681" y="0"/>
                  </a:lnTo>
                  <a:lnTo>
                    <a:pt x="681" y="675"/>
                  </a:lnTo>
                  <a:lnTo>
                    <a:pt x="0" y="678"/>
                  </a:lnTo>
                  <a:close/>
                </a:path>
              </a:pathLst>
            </a:custGeom>
            <a:solidFill>
              <a:srgbClr val="FFFF99"/>
            </a:solidFill>
            <a:ln w="63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869" name="Oval 5"/>
            <p:cNvSpPr>
              <a:spLocks noChangeArrowheads="1"/>
            </p:cNvSpPr>
            <p:nvPr/>
          </p:nvSpPr>
          <p:spPr bwMode="auto">
            <a:xfrm>
              <a:off x="1392" y="960"/>
              <a:ext cx="96" cy="240"/>
            </a:xfrm>
            <a:prstGeom prst="ellipse">
              <a:avLst/>
            </a:prstGeom>
            <a:solidFill>
              <a:srgbClr val="E9600B"/>
            </a:solidFill>
            <a:ln w="6350">
              <a:solidFill>
                <a:srgbClr val="E9600B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0" name="Freeform 6"/>
            <p:cNvSpPr>
              <a:spLocks/>
            </p:cNvSpPr>
            <p:nvPr/>
          </p:nvSpPr>
          <p:spPr bwMode="auto">
            <a:xfrm>
              <a:off x="624" y="855"/>
              <a:ext cx="681" cy="681"/>
            </a:xfrm>
            <a:custGeom>
              <a:avLst/>
              <a:gdLst>
                <a:gd name="T0" fmla="*/ 681 w 681"/>
                <a:gd name="T1" fmla="*/ 0 h 681"/>
                <a:gd name="T2" fmla="*/ 1 w 681"/>
                <a:gd name="T3" fmla="*/ 681 h 681"/>
                <a:gd name="T4" fmla="*/ 0 w 681"/>
                <a:gd name="T5" fmla="*/ 0 h 681"/>
                <a:gd name="T6" fmla="*/ 681 w 681"/>
                <a:gd name="T7" fmla="*/ 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1" h="681">
                  <a:moveTo>
                    <a:pt x="681" y="0"/>
                  </a:moveTo>
                  <a:lnTo>
                    <a:pt x="1" y="681"/>
                  </a:lnTo>
                  <a:lnTo>
                    <a:pt x="0" y="0"/>
                  </a:lnTo>
                  <a:lnTo>
                    <a:pt x="681" y="0"/>
                  </a:lnTo>
                  <a:close/>
                </a:path>
              </a:pathLst>
            </a:custGeom>
            <a:solidFill>
              <a:srgbClr val="00B0F0"/>
            </a:solidFill>
            <a:ln w="63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871" name="Freeform 7"/>
            <p:cNvSpPr>
              <a:spLocks/>
            </p:cNvSpPr>
            <p:nvPr/>
          </p:nvSpPr>
          <p:spPr bwMode="auto">
            <a:xfrm>
              <a:off x="624" y="624"/>
              <a:ext cx="678" cy="237"/>
            </a:xfrm>
            <a:custGeom>
              <a:avLst/>
              <a:gdLst>
                <a:gd name="T0" fmla="*/ 0 w 678"/>
                <a:gd name="T1" fmla="*/ 237 h 237"/>
                <a:gd name="T2" fmla="*/ 237 w 678"/>
                <a:gd name="T3" fmla="*/ 0 h 237"/>
                <a:gd name="T4" fmla="*/ 678 w 678"/>
                <a:gd name="T5" fmla="*/ 234 h 237"/>
                <a:gd name="T6" fmla="*/ 0 w 678"/>
                <a:gd name="T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8" h="237">
                  <a:moveTo>
                    <a:pt x="0" y="237"/>
                  </a:moveTo>
                  <a:lnTo>
                    <a:pt x="237" y="0"/>
                  </a:lnTo>
                  <a:lnTo>
                    <a:pt x="678" y="234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FF3300"/>
            </a:solidFill>
            <a:ln w="63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872" name="WordArt 8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8305800" cy="12954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solidFill>
                <a:srgbClr val="336699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924300" y="3933825"/>
            <a:ext cx="3048000" cy="2286000"/>
            <a:chOff x="3552" y="240"/>
            <a:chExt cx="1920" cy="1440"/>
          </a:xfrm>
        </p:grpSpPr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4032" y="720"/>
              <a:ext cx="480" cy="48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552" y="240"/>
              <a:ext cx="1920" cy="1440"/>
              <a:chOff x="3552" y="240"/>
              <a:chExt cx="1920" cy="1440"/>
            </a:xfrm>
          </p:grpSpPr>
          <p:sp>
            <p:nvSpPr>
              <p:cNvPr id="36877" name="Rectangle 13"/>
              <p:cNvSpPr>
                <a:spLocks noChangeArrowheads="1"/>
              </p:cNvSpPr>
              <p:nvPr/>
            </p:nvSpPr>
            <p:spPr bwMode="auto">
              <a:xfrm>
                <a:off x="4512" y="720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78" name="Rectangle 14"/>
              <p:cNvSpPr>
                <a:spLocks noChangeArrowheads="1"/>
              </p:cNvSpPr>
              <p:nvPr/>
            </p:nvSpPr>
            <p:spPr bwMode="auto">
              <a:xfrm>
                <a:off x="4992" y="720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79" name="Rectangle 15"/>
              <p:cNvSpPr>
                <a:spLocks noChangeArrowheads="1"/>
              </p:cNvSpPr>
              <p:nvPr/>
            </p:nvSpPr>
            <p:spPr bwMode="auto">
              <a:xfrm>
                <a:off x="3552" y="720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0" name="Rectangle 16"/>
              <p:cNvSpPr>
                <a:spLocks noChangeArrowheads="1"/>
              </p:cNvSpPr>
              <p:nvPr/>
            </p:nvSpPr>
            <p:spPr bwMode="auto">
              <a:xfrm>
                <a:off x="4512" y="240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1" name="Rectangle 17"/>
              <p:cNvSpPr>
                <a:spLocks noChangeArrowheads="1"/>
              </p:cNvSpPr>
              <p:nvPr/>
            </p:nvSpPr>
            <p:spPr bwMode="auto">
              <a:xfrm>
                <a:off x="4512" y="1200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2" name="Freeform 18"/>
              <p:cNvSpPr>
                <a:spLocks/>
              </p:cNvSpPr>
              <p:nvPr/>
            </p:nvSpPr>
            <p:spPr bwMode="auto">
              <a:xfrm flipH="1">
                <a:off x="4032" y="720"/>
                <a:ext cx="480" cy="480"/>
              </a:xfrm>
              <a:custGeom>
                <a:avLst/>
                <a:gdLst>
                  <a:gd name="T0" fmla="*/ 0 w 480"/>
                  <a:gd name="T1" fmla="*/ 0 h 480"/>
                  <a:gd name="T2" fmla="*/ 480 w 480"/>
                  <a:gd name="T3" fmla="*/ 480 h 480"/>
                  <a:gd name="T4" fmla="*/ 480 w 480"/>
                  <a:gd name="T5" fmla="*/ 0 h 480"/>
                  <a:gd name="T6" fmla="*/ 0 w 480"/>
                  <a:gd name="T7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0" h="480">
                    <a:moveTo>
                      <a:pt x="0" y="0"/>
                    </a:moveTo>
                    <a:lnTo>
                      <a:pt x="480" y="480"/>
                    </a:lnTo>
                    <a:lnTo>
                      <a:pt x="4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3" name="Oval 19"/>
              <p:cNvSpPr>
                <a:spLocks noChangeArrowheads="1"/>
              </p:cNvSpPr>
              <p:nvPr/>
            </p:nvSpPr>
            <p:spPr bwMode="auto">
              <a:xfrm>
                <a:off x="4656" y="1344"/>
                <a:ext cx="192" cy="192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E9600B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6884" name="Freeform 20"/>
            <p:cNvSpPr>
              <a:spLocks/>
            </p:cNvSpPr>
            <p:nvPr/>
          </p:nvSpPr>
          <p:spPr bwMode="auto">
            <a:xfrm>
              <a:off x="3552" y="720"/>
              <a:ext cx="480" cy="480"/>
            </a:xfrm>
            <a:custGeom>
              <a:avLst/>
              <a:gdLst>
                <a:gd name="T0" fmla="*/ 0 w 480"/>
                <a:gd name="T1" fmla="*/ 0 h 480"/>
                <a:gd name="T2" fmla="*/ 480 w 480"/>
                <a:gd name="T3" fmla="*/ 480 h 480"/>
                <a:gd name="T4" fmla="*/ 480 w 480"/>
                <a:gd name="T5" fmla="*/ 0 h 480"/>
                <a:gd name="T6" fmla="*/ 0 w 480"/>
                <a:gd name="T7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0" h="480">
                  <a:moveTo>
                    <a:pt x="0" y="0"/>
                  </a:moveTo>
                  <a:lnTo>
                    <a:pt x="480" y="480"/>
                  </a:lnTo>
                  <a:lnTo>
                    <a:pt x="4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6659563" y="1700213"/>
            <a:ext cx="2286000" cy="3048000"/>
            <a:chOff x="3648" y="2112"/>
            <a:chExt cx="1440" cy="1920"/>
          </a:xfrm>
        </p:grpSpPr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3648" y="2112"/>
              <a:ext cx="1440" cy="1920"/>
              <a:chOff x="3263" y="2111"/>
              <a:chExt cx="1440" cy="1920"/>
            </a:xfrm>
          </p:grpSpPr>
          <p:sp>
            <p:nvSpPr>
              <p:cNvPr id="36887" name="Rectangle 23"/>
              <p:cNvSpPr>
                <a:spLocks noChangeArrowheads="1"/>
              </p:cNvSpPr>
              <p:nvPr/>
            </p:nvSpPr>
            <p:spPr bwMode="auto">
              <a:xfrm rot="-5400000">
                <a:off x="3744" y="2592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8" name="Rectangle 24"/>
              <p:cNvSpPr>
                <a:spLocks noChangeArrowheads="1"/>
              </p:cNvSpPr>
              <p:nvPr/>
            </p:nvSpPr>
            <p:spPr bwMode="auto">
              <a:xfrm rot="-10800000">
                <a:off x="3743" y="2111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9" name="Rectangle 25"/>
              <p:cNvSpPr>
                <a:spLocks noChangeArrowheads="1"/>
              </p:cNvSpPr>
              <p:nvPr/>
            </p:nvSpPr>
            <p:spPr bwMode="auto">
              <a:xfrm rot="-10800000">
                <a:off x="3743" y="3071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0" name="Rectangle 26"/>
              <p:cNvSpPr>
                <a:spLocks noChangeArrowheads="1"/>
              </p:cNvSpPr>
              <p:nvPr/>
            </p:nvSpPr>
            <p:spPr bwMode="auto">
              <a:xfrm rot="-10800000">
                <a:off x="3743" y="3551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1" name="Rectangle 27"/>
              <p:cNvSpPr>
                <a:spLocks noChangeArrowheads="1"/>
              </p:cNvSpPr>
              <p:nvPr/>
            </p:nvSpPr>
            <p:spPr bwMode="auto">
              <a:xfrm rot="-10800000">
                <a:off x="3263" y="2591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2" name="Rectangle 28"/>
              <p:cNvSpPr>
                <a:spLocks noChangeArrowheads="1"/>
              </p:cNvSpPr>
              <p:nvPr/>
            </p:nvSpPr>
            <p:spPr bwMode="auto">
              <a:xfrm rot="-10800000">
                <a:off x="4223" y="2591"/>
                <a:ext cx="480" cy="48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3" name="Oval 29"/>
              <p:cNvSpPr>
                <a:spLocks noChangeArrowheads="1"/>
              </p:cNvSpPr>
              <p:nvPr/>
            </p:nvSpPr>
            <p:spPr bwMode="auto">
              <a:xfrm rot="-5400000">
                <a:off x="3887" y="2735"/>
                <a:ext cx="192" cy="192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E9600B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6894" name="Freeform 30"/>
            <p:cNvSpPr>
              <a:spLocks/>
            </p:cNvSpPr>
            <p:nvPr/>
          </p:nvSpPr>
          <p:spPr bwMode="auto">
            <a:xfrm>
              <a:off x="4608" y="2592"/>
              <a:ext cx="480" cy="480"/>
            </a:xfrm>
            <a:custGeom>
              <a:avLst/>
              <a:gdLst>
                <a:gd name="T0" fmla="*/ 0 w 480"/>
                <a:gd name="T1" fmla="*/ 0 h 480"/>
                <a:gd name="T2" fmla="*/ 480 w 480"/>
                <a:gd name="T3" fmla="*/ 480 h 480"/>
                <a:gd name="T4" fmla="*/ 480 w 480"/>
                <a:gd name="T5" fmla="*/ 0 h 480"/>
                <a:gd name="T6" fmla="*/ 0 w 480"/>
                <a:gd name="T7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0" h="480">
                  <a:moveTo>
                    <a:pt x="0" y="0"/>
                  </a:moveTo>
                  <a:lnTo>
                    <a:pt x="480" y="480"/>
                  </a:lnTo>
                  <a:lnTo>
                    <a:pt x="4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895" name="Freeform 31"/>
            <p:cNvSpPr>
              <a:spLocks/>
            </p:cNvSpPr>
            <p:nvPr/>
          </p:nvSpPr>
          <p:spPr bwMode="auto">
            <a:xfrm flipH="1" flipV="1">
              <a:off x="4128" y="3072"/>
              <a:ext cx="480" cy="480"/>
            </a:xfrm>
            <a:custGeom>
              <a:avLst/>
              <a:gdLst>
                <a:gd name="T0" fmla="*/ 0 w 480"/>
                <a:gd name="T1" fmla="*/ 0 h 480"/>
                <a:gd name="T2" fmla="*/ 480 w 480"/>
                <a:gd name="T3" fmla="*/ 480 h 480"/>
                <a:gd name="T4" fmla="*/ 480 w 480"/>
                <a:gd name="T5" fmla="*/ 0 h 480"/>
                <a:gd name="T6" fmla="*/ 0 w 480"/>
                <a:gd name="T7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0" h="480">
                  <a:moveTo>
                    <a:pt x="0" y="0"/>
                  </a:moveTo>
                  <a:lnTo>
                    <a:pt x="480" y="480"/>
                  </a:lnTo>
                  <a:lnTo>
                    <a:pt x="4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2771775" y="1989138"/>
            <a:ext cx="3048000" cy="2286000"/>
            <a:chOff x="288" y="2592"/>
            <a:chExt cx="1920" cy="1440"/>
          </a:xfrm>
        </p:grpSpPr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288" y="2592"/>
              <a:ext cx="1920" cy="1440"/>
              <a:chOff x="480" y="2592"/>
              <a:chExt cx="1920" cy="1440"/>
            </a:xfrm>
          </p:grpSpPr>
          <p:grpSp>
            <p:nvGrpSpPr>
              <p:cNvPr id="9" name="Group 34"/>
              <p:cNvGrpSpPr>
                <a:grpSpLocks/>
              </p:cNvGrpSpPr>
              <p:nvPr/>
            </p:nvGrpSpPr>
            <p:grpSpPr bwMode="auto">
              <a:xfrm flipH="1">
                <a:off x="480" y="2592"/>
                <a:ext cx="1920" cy="1440"/>
                <a:chOff x="480" y="2592"/>
                <a:chExt cx="1920" cy="1440"/>
              </a:xfrm>
            </p:grpSpPr>
            <p:sp>
              <p:nvSpPr>
                <p:cNvPr id="36899" name="Rectangle 35"/>
                <p:cNvSpPr>
                  <a:spLocks noChangeArrowheads="1"/>
                </p:cNvSpPr>
                <p:nvPr/>
              </p:nvSpPr>
              <p:spPr bwMode="auto">
                <a:xfrm>
                  <a:off x="1440" y="3072"/>
                  <a:ext cx="480" cy="48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900" name="Rectangle 36"/>
                <p:cNvSpPr>
                  <a:spLocks noChangeArrowheads="1"/>
                </p:cNvSpPr>
                <p:nvPr/>
              </p:nvSpPr>
              <p:spPr bwMode="auto">
                <a:xfrm>
                  <a:off x="1920" y="3072"/>
                  <a:ext cx="480" cy="48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901" name="Rectangle 37"/>
                <p:cNvSpPr>
                  <a:spLocks noChangeArrowheads="1"/>
                </p:cNvSpPr>
                <p:nvPr/>
              </p:nvSpPr>
              <p:spPr bwMode="auto">
                <a:xfrm>
                  <a:off x="960" y="3072"/>
                  <a:ext cx="480" cy="48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902" name="Rectangle 38"/>
                <p:cNvSpPr>
                  <a:spLocks noChangeArrowheads="1"/>
                </p:cNvSpPr>
                <p:nvPr/>
              </p:nvSpPr>
              <p:spPr bwMode="auto">
                <a:xfrm>
                  <a:off x="480" y="3072"/>
                  <a:ext cx="480" cy="48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903" name="Rectangle 39"/>
                <p:cNvSpPr>
                  <a:spLocks noChangeArrowheads="1"/>
                </p:cNvSpPr>
                <p:nvPr/>
              </p:nvSpPr>
              <p:spPr bwMode="auto">
                <a:xfrm>
                  <a:off x="1440" y="2592"/>
                  <a:ext cx="480" cy="48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904" name="Rectangle 40"/>
                <p:cNvSpPr>
                  <a:spLocks noChangeArrowheads="1"/>
                </p:cNvSpPr>
                <p:nvPr/>
              </p:nvSpPr>
              <p:spPr bwMode="auto">
                <a:xfrm>
                  <a:off x="1440" y="3552"/>
                  <a:ext cx="480" cy="48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905" name="Oval 41"/>
                <p:cNvSpPr>
                  <a:spLocks noChangeArrowheads="1"/>
                </p:cNvSpPr>
                <p:nvPr/>
              </p:nvSpPr>
              <p:spPr bwMode="auto">
                <a:xfrm>
                  <a:off x="1584" y="2736"/>
                  <a:ext cx="192" cy="192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E9600B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6906" name="Freeform 42"/>
              <p:cNvSpPr>
                <a:spLocks/>
              </p:cNvSpPr>
              <p:nvPr/>
            </p:nvSpPr>
            <p:spPr bwMode="auto">
              <a:xfrm rot="5400000" flipH="1">
                <a:off x="1440" y="3072"/>
                <a:ext cx="480" cy="480"/>
              </a:xfrm>
              <a:custGeom>
                <a:avLst/>
                <a:gdLst>
                  <a:gd name="T0" fmla="*/ 0 w 480"/>
                  <a:gd name="T1" fmla="*/ 0 h 480"/>
                  <a:gd name="T2" fmla="*/ 480 w 480"/>
                  <a:gd name="T3" fmla="*/ 480 h 480"/>
                  <a:gd name="T4" fmla="*/ 480 w 480"/>
                  <a:gd name="T5" fmla="*/ 0 h 480"/>
                  <a:gd name="T6" fmla="*/ 0 w 480"/>
                  <a:gd name="T7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0" h="480">
                    <a:moveTo>
                      <a:pt x="0" y="0"/>
                    </a:moveTo>
                    <a:lnTo>
                      <a:pt x="480" y="480"/>
                    </a:lnTo>
                    <a:lnTo>
                      <a:pt x="4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7" name="Freeform 43"/>
              <p:cNvSpPr>
                <a:spLocks/>
              </p:cNvSpPr>
              <p:nvPr/>
            </p:nvSpPr>
            <p:spPr bwMode="auto">
              <a:xfrm rot="-5400000">
                <a:off x="1920" y="3072"/>
                <a:ext cx="480" cy="480"/>
              </a:xfrm>
              <a:custGeom>
                <a:avLst/>
                <a:gdLst>
                  <a:gd name="T0" fmla="*/ 0 w 480"/>
                  <a:gd name="T1" fmla="*/ 0 h 480"/>
                  <a:gd name="T2" fmla="*/ 480 w 480"/>
                  <a:gd name="T3" fmla="*/ 480 h 480"/>
                  <a:gd name="T4" fmla="*/ 480 w 480"/>
                  <a:gd name="T5" fmla="*/ 0 h 480"/>
                  <a:gd name="T6" fmla="*/ 0 w 480"/>
                  <a:gd name="T7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0" h="480">
                    <a:moveTo>
                      <a:pt x="0" y="0"/>
                    </a:moveTo>
                    <a:lnTo>
                      <a:pt x="480" y="480"/>
                    </a:lnTo>
                    <a:lnTo>
                      <a:pt x="4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908" name="Text Box 44"/>
            <p:cNvSpPr txBox="1">
              <a:spLocks noChangeArrowheads="1"/>
            </p:cNvSpPr>
            <p:nvPr/>
          </p:nvSpPr>
          <p:spPr bwMode="auto">
            <a:xfrm>
              <a:off x="1248" y="3648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</a:t>
              </a:r>
            </a:p>
          </p:txBody>
        </p:sp>
      </p:grpSp>
      <p:sp>
        <p:nvSpPr>
          <p:cNvPr id="36909" name="Text Box 45"/>
          <p:cNvSpPr txBox="1">
            <a:spLocks noChangeArrowheads="1"/>
          </p:cNvSpPr>
          <p:nvPr/>
        </p:nvSpPr>
        <p:spPr bwMode="auto">
          <a:xfrm>
            <a:off x="4859338" y="5445125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2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8172450" y="3141663"/>
            <a:ext cx="53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3</a:t>
            </a:r>
          </a:p>
        </p:txBody>
      </p:sp>
      <p:sp>
        <p:nvSpPr>
          <p:cNvPr id="46" name="Заголовок 4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/>
              <a:t>Які з фігур не можуть бути розгортками куба?</a:t>
            </a:r>
            <a:endParaRPr lang="en-US" sz="4000" b="1" dirty="0"/>
          </a:p>
        </p:txBody>
      </p:sp>
      <p:sp>
        <p:nvSpPr>
          <p:cNvPr id="47" name="Місце для вмісту 4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369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6872" grpId="0" animBg="1"/>
      <p:bldP spid="36909" grpId="0"/>
      <p:bldP spid="36910" grpId="0"/>
      <p:bldP spid="369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b="1" dirty="0" smtClean="0"/>
              <a:t>Цікава математика </a:t>
            </a:r>
            <a:br>
              <a:rPr lang="uk-UA" sz="4000" b="1" dirty="0" smtClean="0"/>
            </a:br>
            <a:r>
              <a:rPr lang="uk-UA" sz="4000" b="1" dirty="0" smtClean="0"/>
              <a:t>в повсякденному житті</a:t>
            </a:r>
            <a:endParaRPr lang="en-US" sz="4000" b="1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idx="1"/>
          </p:nvPr>
        </p:nvSpPr>
        <p:spPr>
          <a:xfrm>
            <a:off x="428596" y="5786454"/>
            <a:ext cx="4040188" cy="659352"/>
          </a:xfrm>
        </p:spPr>
        <p:txBody>
          <a:bodyPr/>
          <a:lstStyle/>
          <a:p>
            <a:r>
              <a:rPr lang="uk-UA" dirty="0" smtClean="0"/>
              <a:t>Будинки-кубики в Роттердамі</a:t>
            </a:r>
            <a:endParaRPr lang="en-US" dirty="0"/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sz="half" idx="3"/>
          </p:nvPr>
        </p:nvSpPr>
        <p:spPr>
          <a:xfrm>
            <a:off x="4714876" y="5786454"/>
            <a:ext cx="4041775" cy="654843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Житловий комплекс </a:t>
            </a:r>
            <a:r>
              <a:rPr lang="uk-UA" dirty="0" err="1" smtClean="0"/>
              <a:t>“Хабітат”</a:t>
            </a:r>
            <a:r>
              <a:rPr lang="uk-UA" dirty="0" smtClean="0"/>
              <a:t> в Монреалі</a:t>
            </a:r>
            <a:endParaRPr lang="en-US" dirty="0"/>
          </a:p>
        </p:txBody>
      </p:sp>
      <p:sp>
        <p:nvSpPr>
          <p:cNvPr id="7" name="Місце для вмісту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C:\Documents and Settings\admin\Рабочий стол\Новая папка (6)\images (7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571744"/>
            <a:ext cx="3814936" cy="2857520"/>
          </a:xfrm>
          <a:prstGeom prst="rect">
            <a:avLst/>
          </a:prstGeom>
          <a:noFill/>
        </p:spPr>
      </p:pic>
      <p:pic>
        <p:nvPicPr>
          <p:cNvPr id="34819" name="Picture 3" descr="C:\Documents and Settings\admin\Рабочий стол\Новая папка (6)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571744"/>
            <a:ext cx="434908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/>
              <a:t>Де ми в житті зустрічаємо об’єм?</a:t>
            </a:r>
            <a:endParaRPr lang="en-US" sz="4000" b="1" dirty="0"/>
          </a:p>
        </p:txBody>
      </p:sp>
      <p:pic>
        <p:nvPicPr>
          <p:cNvPr id="4" name="Содержимое 3" descr="акваріум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357298"/>
            <a:ext cx="3500462" cy="2621967"/>
          </a:xfrm>
        </p:spPr>
      </p:pic>
      <p:pic>
        <p:nvPicPr>
          <p:cNvPr id="5" name="Рисунок 4" descr="стакан з водою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1295400"/>
            <a:ext cx="3886200" cy="2888673"/>
          </a:xfrm>
          <a:prstGeom prst="rect">
            <a:avLst/>
          </a:prstGeom>
        </p:spPr>
      </p:pic>
      <p:pic>
        <p:nvPicPr>
          <p:cNvPr id="6" name="Рисунок 5" descr="чашка з водою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" y="4038600"/>
            <a:ext cx="3886200" cy="2586089"/>
          </a:xfrm>
          <a:prstGeom prst="rect">
            <a:avLst/>
          </a:prstGeom>
        </p:spPr>
      </p:pic>
      <p:pic>
        <p:nvPicPr>
          <p:cNvPr id="7" name="Рисунок 6" descr="сок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3000" y="3962400"/>
            <a:ext cx="3505200" cy="2628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Пряма сполучна лінія 114"/>
          <p:cNvCxnSpPr/>
          <p:nvPr/>
        </p:nvCxnSpPr>
        <p:spPr>
          <a:xfrm rot="5400000">
            <a:off x="4071934" y="2571744"/>
            <a:ext cx="18573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Одиниці вимірювання об’єму</a:t>
            </a:r>
            <a:endParaRPr lang="en-US" b="1" dirty="0"/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914400" y="1676400"/>
            <a:ext cx="838200" cy="762000"/>
          </a:xfrm>
          <a:prstGeom prst="cube">
            <a:avLst>
              <a:gd name="adj" fmla="val 25000"/>
            </a:avLst>
          </a:prstGeom>
          <a:solidFill>
            <a:srgbClr val="00B0F0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" name="Об'єкт 8"/>
          <p:cNvGraphicFramePr>
            <a:graphicFrameLocks noChangeAspect="1"/>
          </p:cNvGraphicFramePr>
          <p:nvPr/>
        </p:nvGraphicFramePr>
        <p:xfrm>
          <a:off x="1928794" y="1928802"/>
          <a:ext cx="642942" cy="500066"/>
        </p:xfrm>
        <a:graphic>
          <a:graphicData uri="http://schemas.openxmlformats.org/presentationml/2006/ole">
            <p:oleObj spid="_x0000_s5122" name="Формула" r:id="rId3" imgW="304560" imgH="203040" progId="Equation.3">
              <p:embed/>
            </p:oleObj>
          </a:graphicData>
        </a:graphic>
      </p:graphicFrame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714348" y="4643446"/>
            <a:ext cx="3581400" cy="1066800"/>
            <a:chOff x="384" y="2736"/>
            <a:chExt cx="2256" cy="672"/>
          </a:xfrm>
          <a:solidFill>
            <a:srgbClr val="00B0F0"/>
          </a:solidFill>
        </p:grpSpPr>
        <p:grpSp>
          <p:nvGrpSpPr>
            <p:cNvPr id="3" name="Group 96"/>
            <p:cNvGrpSpPr>
              <a:grpSpLocks/>
            </p:cNvGrpSpPr>
            <p:nvPr/>
          </p:nvGrpSpPr>
          <p:grpSpPr bwMode="auto">
            <a:xfrm>
              <a:off x="576" y="2736"/>
              <a:ext cx="2064" cy="480"/>
              <a:chOff x="576" y="2736"/>
              <a:chExt cx="2064" cy="480"/>
            </a:xfrm>
            <a:grpFill/>
          </p:grpSpPr>
          <p:sp>
            <p:nvSpPr>
              <p:cNvPr id="24" name="AutoShape 97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" name="AutoShape 98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" name="AutoShape 99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" name="AutoShape 100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" name="AutoShape 101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" name="Group 102"/>
            <p:cNvGrpSpPr>
              <a:grpSpLocks/>
            </p:cNvGrpSpPr>
            <p:nvPr/>
          </p:nvGrpSpPr>
          <p:grpSpPr bwMode="auto">
            <a:xfrm>
              <a:off x="480" y="2832"/>
              <a:ext cx="2064" cy="480"/>
              <a:chOff x="576" y="2736"/>
              <a:chExt cx="2064" cy="480"/>
            </a:xfrm>
            <a:grpFill/>
          </p:grpSpPr>
          <p:sp>
            <p:nvSpPr>
              <p:cNvPr id="19" name="AutoShape 103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AutoShape 104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AutoShape 105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AutoShape 10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" name="AutoShape 107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108"/>
            <p:cNvGrpSpPr>
              <a:grpSpLocks/>
            </p:cNvGrpSpPr>
            <p:nvPr/>
          </p:nvGrpSpPr>
          <p:grpSpPr bwMode="auto">
            <a:xfrm>
              <a:off x="384" y="2928"/>
              <a:ext cx="2064" cy="480"/>
              <a:chOff x="576" y="2736"/>
              <a:chExt cx="2064" cy="480"/>
            </a:xfrm>
            <a:grpFill/>
          </p:grpSpPr>
          <p:sp>
            <p:nvSpPr>
              <p:cNvPr id="14" name="AutoShape 109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AutoShape 110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AutoShape 111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AutoShape 112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AutoShape 113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4500562" y="3357562"/>
            <a:ext cx="3581400" cy="1066800"/>
            <a:chOff x="384" y="2736"/>
            <a:chExt cx="2256" cy="672"/>
          </a:xfrm>
          <a:solidFill>
            <a:srgbClr val="00B0F0"/>
          </a:solidFill>
        </p:grpSpPr>
        <p:grpSp>
          <p:nvGrpSpPr>
            <p:cNvPr id="10" name="Group 96"/>
            <p:cNvGrpSpPr>
              <a:grpSpLocks/>
            </p:cNvGrpSpPr>
            <p:nvPr/>
          </p:nvGrpSpPr>
          <p:grpSpPr bwMode="auto">
            <a:xfrm>
              <a:off x="576" y="2736"/>
              <a:ext cx="2064" cy="480"/>
              <a:chOff x="576" y="2736"/>
              <a:chExt cx="2064" cy="480"/>
            </a:xfrm>
            <a:grpFill/>
          </p:grpSpPr>
          <p:sp>
            <p:nvSpPr>
              <p:cNvPr id="43" name="AutoShape 97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AutoShape 98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AutoShape 99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AutoShape 100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" name="AutoShape 101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" name="Group 102"/>
            <p:cNvGrpSpPr>
              <a:grpSpLocks/>
            </p:cNvGrpSpPr>
            <p:nvPr/>
          </p:nvGrpSpPr>
          <p:grpSpPr bwMode="auto">
            <a:xfrm>
              <a:off x="480" y="2832"/>
              <a:ext cx="2064" cy="480"/>
              <a:chOff x="576" y="2736"/>
              <a:chExt cx="2064" cy="480"/>
            </a:xfrm>
            <a:grpFill/>
          </p:grpSpPr>
          <p:sp>
            <p:nvSpPr>
              <p:cNvPr id="38" name="AutoShape 103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" name="AutoShape 104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AutoShape 105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" name="AutoShape 10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AutoShape 107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2" name="Group 108"/>
            <p:cNvGrpSpPr>
              <a:grpSpLocks/>
            </p:cNvGrpSpPr>
            <p:nvPr/>
          </p:nvGrpSpPr>
          <p:grpSpPr bwMode="auto">
            <a:xfrm>
              <a:off x="384" y="2928"/>
              <a:ext cx="2064" cy="480"/>
              <a:chOff x="576" y="2736"/>
              <a:chExt cx="2064" cy="480"/>
            </a:xfrm>
            <a:grpFill/>
          </p:grpSpPr>
          <p:sp>
            <p:nvSpPr>
              <p:cNvPr id="33" name="AutoShape 109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AutoShape 110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AutoShape 111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AutoShape 112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" name="AutoShape 113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3" name="Group 95"/>
          <p:cNvGrpSpPr>
            <a:grpSpLocks/>
          </p:cNvGrpSpPr>
          <p:nvPr/>
        </p:nvGrpSpPr>
        <p:grpSpPr bwMode="auto">
          <a:xfrm>
            <a:off x="4500562" y="2786058"/>
            <a:ext cx="3581400" cy="1066800"/>
            <a:chOff x="384" y="2736"/>
            <a:chExt cx="2256" cy="672"/>
          </a:xfrm>
          <a:solidFill>
            <a:srgbClr val="00B0F0"/>
          </a:solidFill>
        </p:grpSpPr>
        <p:grpSp>
          <p:nvGrpSpPr>
            <p:cNvPr id="29" name="Group 96"/>
            <p:cNvGrpSpPr>
              <a:grpSpLocks/>
            </p:cNvGrpSpPr>
            <p:nvPr/>
          </p:nvGrpSpPr>
          <p:grpSpPr bwMode="auto">
            <a:xfrm>
              <a:off x="576" y="2736"/>
              <a:ext cx="2064" cy="480"/>
              <a:chOff x="576" y="2736"/>
              <a:chExt cx="2064" cy="480"/>
            </a:xfrm>
            <a:grpFill/>
          </p:grpSpPr>
          <p:sp>
            <p:nvSpPr>
              <p:cNvPr id="62" name="AutoShape 97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AutoShape 98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AutoShape 99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AutoShape 100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AutoShape 101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0" name="Group 102"/>
            <p:cNvGrpSpPr>
              <a:grpSpLocks/>
            </p:cNvGrpSpPr>
            <p:nvPr/>
          </p:nvGrpSpPr>
          <p:grpSpPr bwMode="auto">
            <a:xfrm>
              <a:off x="480" y="2832"/>
              <a:ext cx="2064" cy="480"/>
              <a:chOff x="576" y="2736"/>
              <a:chExt cx="2064" cy="480"/>
            </a:xfrm>
            <a:grpFill/>
          </p:grpSpPr>
          <p:sp>
            <p:nvSpPr>
              <p:cNvPr id="57" name="AutoShape 103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AutoShape 104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9" name="AutoShape 105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AutoShape 10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" name="AutoShape 107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" name="Group 108"/>
            <p:cNvGrpSpPr>
              <a:grpSpLocks/>
            </p:cNvGrpSpPr>
            <p:nvPr/>
          </p:nvGrpSpPr>
          <p:grpSpPr bwMode="auto">
            <a:xfrm>
              <a:off x="384" y="2928"/>
              <a:ext cx="2064" cy="480"/>
              <a:chOff x="576" y="2736"/>
              <a:chExt cx="2064" cy="480"/>
            </a:xfrm>
            <a:grpFill/>
          </p:grpSpPr>
          <p:sp>
            <p:nvSpPr>
              <p:cNvPr id="52" name="AutoShape 109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3" name="AutoShape 110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AutoShape 111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AutoShape 112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AutoShape 113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32" name="Group 95"/>
          <p:cNvGrpSpPr>
            <a:grpSpLocks/>
          </p:cNvGrpSpPr>
          <p:nvPr/>
        </p:nvGrpSpPr>
        <p:grpSpPr bwMode="auto">
          <a:xfrm>
            <a:off x="4500562" y="2214554"/>
            <a:ext cx="3581400" cy="1066800"/>
            <a:chOff x="384" y="2736"/>
            <a:chExt cx="2256" cy="672"/>
          </a:xfrm>
          <a:solidFill>
            <a:srgbClr val="00B0F0"/>
          </a:solidFill>
        </p:grpSpPr>
        <p:grpSp>
          <p:nvGrpSpPr>
            <p:cNvPr id="48" name="Group 96"/>
            <p:cNvGrpSpPr>
              <a:grpSpLocks/>
            </p:cNvGrpSpPr>
            <p:nvPr/>
          </p:nvGrpSpPr>
          <p:grpSpPr bwMode="auto">
            <a:xfrm>
              <a:off x="576" y="2736"/>
              <a:ext cx="2064" cy="480"/>
              <a:chOff x="576" y="2736"/>
              <a:chExt cx="2064" cy="480"/>
            </a:xfrm>
            <a:grpFill/>
          </p:grpSpPr>
          <p:sp>
            <p:nvSpPr>
              <p:cNvPr id="81" name="AutoShape 97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2" name="AutoShape 98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3" name="AutoShape 99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4" name="AutoShape 100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" name="AutoShape 101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9" name="Group 102"/>
            <p:cNvGrpSpPr>
              <a:grpSpLocks/>
            </p:cNvGrpSpPr>
            <p:nvPr/>
          </p:nvGrpSpPr>
          <p:grpSpPr bwMode="auto">
            <a:xfrm>
              <a:off x="480" y="2832"/>
              <a:ext cx="2064" cy="480"/>
              <a:chOff x="576" y="2736"/>
              <a:chExt cx="2064" cy="480"/>
            </a:xfrm>
            <a:grpFill/>
          </p:grpSpPr>
          <p:sp>
            <p:nvSpPr>
              <p:cNvPr id="76" name="AutoShape 103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7" name="AutoShape 104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" name="AutoShape 105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" name="AutoShape 10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" name="AutoShape 107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0" name="Group 108"/>
            <p:cNvGrpSpPr>
              <a:grpSpLocks/>
            </p:cNvGrpSpPr>
            <p:nvPr/>
          </p:nvGrpSpPr>
          <p:grpSpPr bwMode="auto">
            <a:xfrm>
              <a:off x="384" y="2928"/>
              <a:ext cx="2064" cy="480"/>
              <a:chOff x="576" y="2736"/>
              <a:chExt cx="2064" cy="480"/>
            </a:xfrm>
            <a:grpFill/>
          </p:grpSpPr>
          <p:sp>
            <p:nvSpPr>
              <p:cNvPr id="71" name="AutoShape 109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" name="AutoShape 110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3" name="AutoShape 111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" name="AutoShape 112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" name="AutoShape 113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51" name="Group 95"/>
          <p:cNvGrpSpPr>
            <a:grpSpLocks/>
          </p:cNvGrpSpPr>
          <p:nvPr/>
        </p:nvGrpSpPr>
        <p:grpSpPr bwMode="auto">
          <a:xfrm>
            <a:off x="4500562" y="1643050"/>
            <a:ext cx="3581400" cy="1066800"/>
            <a:chOff x="384" y="2736"/>
            <a:chExt cx="2256" cy="672"/>
          </a:xfrm>
          <a:solidFill>
            <a:srgbClr val="00B0F0"/>
          </a:solidFill>
        </p:grpSpPr>
        <p:grpSp>
          <p:nvGrpSpPr>
            <p:cNvPr id="4096" name="Group 96"/>
            <p:cNvGrpSpPr>
              <a:grpSpLocks/>
            </p:cNvGrpSpPr>
            <p:nvPr/>
          </p:nvGrpSpPr>
          <p:grpSpPr bwMode="auto">
            <a:xfrm>
              <a:off x="576" y="2736"/>
              <a:ext cx="2064" cy="480"/>
              <a:chOff x="576" y="2736"/>
              <a:chExt cx="2064" cy="480"/>
            </a:xfrm>
            <a:grpFill/>
          </p:grpSpPr>
          <p:sp>
            <p:nvSpPr>
              <p:cNvPr id="100" name="AutoShape 97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1" name="AutoShape 98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" name="AutoShape 99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AutoShape 100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AutoShape 101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097" name="Group 102"/>
            <p:cNvGrpSpPr>
              <a:grpSpLocks/>
            </p:cNvGrpSpPr>
            <p:nvPr/>
          </p:nvGrpSpPr>
          <p:grpSpPr bwMode="auto">
            <a:xfrm>
              <a:off x="480" y="2832"/>
              <a:ext cx="2064" cy="480"/>
              <a:chOff x="576" y="2736"/>
              <a:chExt cx="2064" cy="480"/>
            </a:xfrm>
            <a:grpFill/>
          </p:grpSpPr>
          <p:sp>
            <p:nvSpPr>
              <p:cNvPr id="95" name="AutoShape 103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AutoShape 104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7" name="AutoShape 105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8" name="AutoShape 10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" name="AutoShape 107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098" name="Group 108"/>
            <p:cNvGrpSpPr>
              <a:grpSpLocks/>
            </p:cNvGrpSpPr>
            <p:nvPr/>
          </p:nvGrpSpPr>
          <p:grpSpPr bwMode="auto">
            <a:xfrm>
              <a:off x="384" y="2928"/>
              <a:ext cx="2064" cy="480"/>
              <a:chOff x="576" y="2736"/>
              <a:chExt cx="2064" cy="480"/>
            </a:xfrm>
            <a:grpFill/>
          </p:grpSpPr>
          <p:sp>
            <p:nvSpPr>
              <p:cNvPr id="90" name="AutoShape 109"/>
              <p:cNvSpPr>
                <a:spLocks noChangeArrowheads="1"/>
              </p:cNvSpPr>
              <p:nvPr/>
            </p:nvSpPr>
            <p:spPr bwMode="auto">
              <a:xfrm>
                <a:off x="576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1" name="AutoShape 110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" name="AutoShape 111"/>
              <p:cNvSpPr>
                <a:spLocks noChangeArrowheads="1"/>
              </p:cNvSpPr>
              <p:nvPr/>
            </p:nvSpPr>
            <p:spPr bwMode="auto">
              <a:xfrm>
                <a:off x="1344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3" name="AutoShape 112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4" name="AutoShape 113"/>
              <p:cNvSpPr>
                <a:spLocks noChangeArrowheads="1"/>
              </p:cNvSpPr>
              <p:nvPr/>
            </p:nvSpPr>
            <p:spPr bwMode="auto">
              <a:xfrm>
                <a:off x="2112" y="2736"/>
                <a:ext cx="528" cy="480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rgbClr val="99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cxnSp>
        <p:nvCxnSpPr>
          <p:cNvPr id="106" name="Пряма зі стрілкою 105"/>
          <p:cNvCxnSpPr/>
          <p:nvPr/>
        </p:nvCxnSpPr>
        <p:spPr>
          <a:xfrm>
            <a:off x="4500562" y="4714884"/>
            <a:ext cx="3071834" cy="158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 зі стрілкою 107"/>
          <p:cNvCxnSpPr/>
          <p:nvPr/>
        </p:nvCxnSpPr>
        <p:spPr>
          <a:xfrm rot="5400000" flipH="1" flipV="1">
            <a:off x="7715272" y="4071942"/>
            <a:ext cx="500066" cy="500066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 зі стрілкою 110"/>
          <p:cNvCxnSpPr/>
          <p:nvPr/>
        </p:nvCxnSpPr>
        <p:spPr>
          <a:xfrm rot="5400000" flipH="1" flipV="1">
            <a:off x="7144562" y="2785264"/>
            <a:ext cx="2286016" cy="158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500694" y="4714884"/>
          <a:ext cx="596911" cy="429286"/>
        </p:xfrm>
        <a:graphic>
          <a:graphicData uri="http://schemas.openxmlformats.org/presentationml/2006/ole">
            <p:oleObj spid="_x0000_s5123" name="Формула" r:id="rId4" imgW="330120" imgH="203040" progId="Equation.3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7929586" y="4286256"/>
          <a:ext cx="596900" cy="428625"/>
        </p:xfrm>
        <a:graphic>
          <a:graphicData uri="http://schemas.openxmlformats.org/presentationml/2006/ole">
            <p:oleObj spid="_x0000_s5124" name="Формула" r:id="rId5" imgW="330120" imgH="203040" progId="Equation.3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8347075" y="2500313"/>
          <a:ext cx="619125" cy="428625"/>
        </p:xfrm>
        <a:graphic>
          <a:graphicData uri="http://schemas.openxmlformats.org/presentationml/2006/ole">
            <p:oleObj spid="_x0000_s5125" name="Формула" r:id="rId6" imgW="342720" imgH="203040" progId="Equation.3">
              <p:embed/>
            </p:oleObj>
          </a:graphicData>
        </a:graphic>
      </p:graphicFrame>
      <p:cxnSp>
        <p:nvCxnSpPr>
          <p:cNvPr id="116" name="Пряма сполучна лінія 115"/>
          <p:cNvCxnSpPr/>
          <p:nvPr/>
        </p:nvCxnSpPr>
        <p:spPr>
          <a:xfrm rot="5400000" flipH="1" flipV="1">
            <a:off x="3356760" y="3286124"/>
            <a:ext cx="228681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117"/>
          <p:cNvCxnSpPr/>
          <p:nvPr/>
        </p:nvCxnSpPr>
        <p:spPr>
          <a:xfrm>
            <a:off x="4500562" y="2143116"/>
            <a:ext cx="30718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 сполучна лінія 120"/>
          <p:cNvCxnSpPr/>
          <p:nvPr/>
        </p:nvCxnSpPr>
        <p:spPr>
          <a:xfrm rot="5400000" flipH="1" flipV="1">
            <a:off x="6429388" y="3286124"/>
            <a:ext cx="22860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 сполучна лінія 122"/>
          <p:cNvCxnSpPr/>
          <p:nvPr/>
        </p:nvCxnSpPr>
        <p:spPr>
          <a:xfrm rot="5400000" flipH="1" flipV="1">
            <a:off x="6929454" y="2786058"/>
            <a:ext cx="22860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сполучна лінія 124"/>
          <p:cNvCxnSpPr/>
          <p:nvPr/>
        </p:nvCxnSpPr>
        <p:spPr>
          <a:xfrm rot="5400000" flipH="1" flipV="1">
            <a:off x="4500562" y="1643050"/>
            <a:ext cx="50006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 сполучна лінія 127"/>
          <p:cNvCxnSpPr/>
          <p:nvPr/>
        </p:nvCxnSpPr>
        <p:spPr>
          <a:xfrm>
            <a:off x="5000628" y="1643050"/>
            <a:ext cx="30718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 сполучна лінія 129"/>
          <p:cNvCxnSpPr/>
          <p:nvPr/>
        </p:nvCxnSpPr>
        <p:spPr>
          <a:xfrm rot="5400000" flipH="1" flipV="1">
            <a:off x="7572396" y="1643050"/>
            <a:ext cx="50006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9" name="Об'єкт 118"/>
          <p:cNvGraphicFramePr>
            <a:graphicFrameLocks noChangeAspect="1"/>
          </p:cNvGraphicFramePr>
          <p:nvPr/>
        </p:nvGraphicFramePr>
        <p:xfrm>
          <a:off x="3786181" y="6072206"/>
          <a:ext cx="4714909" cy="571504"/>
        </p:xfrm>
        <a:graphic>
          <a:graphicData uri="http://schemas.openxmlformats.org/presentationml/2006/ole">
            <p:oleObj spid="_x0000_s5127" name="Формула" r:id="rId7" imgW="16761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2"/>
            <a:ext cx="7851648" cy="91439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Гра </a:t>
            </a:r>
            <a:r>
              <a:rPr lang="uk-UA" dirty="0" err="1" smtClean="0">
                <a:solidFill>
                  <a:schemeClr val="tx1"/>
                </a:solidFill>
              </a:rPr>
              <a:t>“Ланцюжок”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285852" y="1857364"/>
            <a:ext cx="171451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Об'єкт 4"/>
          <p:cNvGraphicFramePr>
            <a:graphicFrameLocks noChangeAspect="1"/>
          </p:cNvGraphicFramePr>
          <p:nvPr/>
        </p:nvGraphicFramePr>
        <p:xfrm>
          <a:off x="1357290" y="2000240"/>
          <a:ext cx="1643074" cy="857256"/>
        </p:xfrm>
        <a:graphic>
          <a:graphicData uri="http://schemas.openxmlformats.org/presentationml/2006/ole">
            <p:oleObj spid="_x0000_s1026" name="Формула" r:id="rId4" imgW="850680" imgH="457200" progId="Equation.3">
              <p:embed/>
            </p:oleObj>
          </a:graphicData>
        </a:graphic>
      </p:graphicFrame>
      <p:sp>
        <p:nvSpPr>
          <p:cNvPr id="8" name="Прямокутник 7"/>
          <p:cNvSpPr/>
          <p:nvPr/>
        </p:nvSpPr>
        <p:spPr>
          <a:xfrm>
            <a:off x="1285852" y="3357562"/>
            <a:ext cx="1714512" cy="914400"/>
          </a:xfrm>
          <a:prstGeom prst="rect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Прямокутник 8"/>
          <p:cNvSpPr/>
          <p:nvPr/>
        </p:nvSpPr>
        <p:spPr>
          <a:xfrm>
            <a:off x="6429388" y="3286124"/>
            <a:ext cx="1714512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Прямокутник 9"/>
          <p:cNvSpPr/>
          <p:nvPr/>
        </p:nvSpPr>
        <p:spPr>
          <a:xfrm>
            <a:off x="3929058" y="3357562"/>
            <a:ext cx="1714512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6357950" y="1785926"/>
            <a:ext cx="17145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3929058" y="1785926"/>
            <a:ext cx="1714512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6429388" y="5072074"/>
            <a:ext cx="171451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3857620" y="5072074"/>
            <a:ext cx="1714512" cy="914400"/>
          </a:xfrm>
          <a:prstGeom prst="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Прямокутник 14"/>
          <p:cNvSpPr/>
          <p:nvPr/>
        </p:nvSpPr>
        <p:spPr>
          <a:xfrm>
            <a:off x="1214414" y="5000636"/>
            <a:ext cx="1714512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6" name="Об'єкт 15"/>
          <p:cNvGraphicFramePr>
            <a:graphicFrameLocks noChangeAspect="1"/>
          </p:cNvGraphicFramePr>
          <p:nvPr/>
        </p:nvGraphicFramePr>
        <p:xfrm>
          <a:off x="6357950" y="5214950"/>
          <a:ext cx="1714512" cy="474788"/>
        </p:xfrm>
        <a:graphic>
          <a:graphicData uri="http://schemas.openxmlformats.org/presentationml/2006/ole">
            <p:oleObj spid="_x0000_s1028" name="Формула" r:id="rId5" imgW="825480" imgH="228600" progId="Equation.3">
              <p:embed/>
            </p:oleObj>
          </a:graphicData>
        </a:graphic>
      </p:graphicFrame>
      <p:graphicFrame>
        <p:nvGraphicFramePr>
          <p:cNvPr id="17" name="Об'єкт 16"/>
          <p:cNvGraphicFramePr>
            <a:graphicFrameLocks noChangeAspect="1"/>
          </p:cNvGraphicFramePr>
          <p:nvPr/>
        </p:nvGraphicFramePr>
        <p:xfrm>
          <a:off x="1285852" y="3500438"/>
          <a:ext cx="1643074" cy="509920"/>
        </p:xfrm>
        <a:graphic>
          <a:graphicData uri="http://schemas.openxmlformats.org/presentationml/2006/ole">
            <p:oleObj spid="_x0000_s1029" name="Формула" r:id="rId6" imgW="736560" imgH="228600" progId="Equation.3">
              <p:embed/>
            </p:oleObj>
          </a:graphicData>
        </a:graphic>
      </p:graphicFrame>
      <p:graphicFrame>
        <p:nvGraphicFramePr>
          <p:cNvPr id="18" name="Об'єкт 17"/>
          <p:cNvGraphicFramePr>
            <a:graphicFrameLocks noChangeAspect="1"/>
          </p:cNvGraphicFramePr>
          <p:nvPr/>
        </p:nvGraphicFramePr>
        <p:xfrm>
          <a:off x="4071934" y="2000240"/>
          <a:ext cx="1428760" cy="486386"/>
        </p:xfrm>
        <a:graphic>
          <a:graphicData uri="http://schemas.openxmlformats.org/presentationml/2006/ole">
            <p:oleObj spid="_x0000_s1030" name="Формула" r:id="rId7" imgW="596880" imgH="203040" progId="Equation.3">
              <p:embed/>
            </p:oleObj>
          </a:graphicData>
        </a:graphic>
      </p:graphicFrame>
      <p:graphicFrame>
        <p:nvGraphicFramePr>
          <p:cNvPr id="19" name="Об'єкт 18"/>
          <p:cNvGraphicFramePr>
            <a:graphicFrameLocks noChangeAspect="1"/>
          </p:cNvGraphicFramePr>
          <p:nvPr/>
        </p:nvGraphicFramePr>
        <p:xfrm>
          <a:off x="1214414" y="5214950"/>
          <a:ext cx="1714512" cy="428628"/>
        </p:xfrm>
        <a:graphic>
          <a:graphicData uri="http://schemas.openxmlformats.org/presentationml/2006/ole">
            <p:oleObj spid="_x0000_s1031" name="Формула" r:id="rId8" imgW="914400" imgH="228600" progId="Equation.3">
              <p:embed/>
            </p:oleObj>
          </a:graphicData>
        </a:graphic>
      </p:graphicFrame>
      <p:graphicFrame>
        <p:nvGraphicFramePr>
          <p:cNvPr id="20" name="Об'єкт 19"/>
          <p:cNvGraphicFramePr>
            <a:graphicFrameLocks noChangeAspect="1"/>
          </p:cNvGraphicFramePr>
          <p:nvPr/>
        </p:nvGraphicFramePr>
        <p:xfrm>
          <a:off x="4071934" y="3571876"/>
          <a:ext cx="1428760" cy="486387"/>
        </p:xfrm>
        <a:graphic>
          <a:graphicData uri="http://schemas.openxmlformats.org/presentationml/2006/ole">
            <p:oleObj spid="_x0000_s1032" name="Формула" r:id="rId9" imgW="596880" imgH="203040" progId="Equation.3">
              <p:embed/>
            </p:oleObj>
          </a:graphicData>
        </a:graphic>
      </p:graphicFrame>
      <p:graphicFrame>
        <p:nvGraphicFramePr>
          <p:cNvPr id="21" name="Об'єкт 20"/>
          <p:cNvGraphicFramePr>
            <a:graphicFrameLocks noChangeAspect="1"/>
          </p:cNvGraphicFramePr>
          <p:nvPr/>
        </p:nvGraphicFramePr>
        <p:xfrm>
          <a:off x="6429388" y="3500438"/>
          <a:ext cx="1643074" cy="509920"/>
        </p:xfrm>
        <a:graphic>
          <a:graphicData uri="http://schemas.openxmlformats.org/presentationml/2006/ole">
            <p:oleObj spid="_x0000_s1033" name="Формула" r:id="rId10" imgW="736560" imgH="228600" progId="Equation.3">
              <p:embed/>
            </p:oleObj>
          </a:graphicData>
        </a:graphic>
      </p:graphicFrame>
      <p:graphicFrame>
        <p:nvGraphicFramePr>
          <p:cNvPr id="22" name="Об'єкт 21"/>
          <p:cNvGraphicFramePr>
            <a:graphicFrameLocks noChangeAspect="1"/>
          </p:cNvGraphicFramePr>
          <p:nvPr/>
        </p:nvGraphicFramePr>
        <p:xfrm>
          <a:off x="6500827" y="2000240"/>
          <a:ext cx="1357322" cy="443207"/>
        </p:xfrm>
        <a:graphic>
          <a:graphicData uri="http://schemas.openxmlformats.org/presentationml/2006/ole">
            <p:oleObj spid="_x0000_s1034" name="Формула" r:id="rId11" imgW="622080" imgH="203040" progId="Equation.3">
              <p:embed/>
            </p:oleObj>
          </a:graphicData>
        </a:graphic>
      </p:graphicFrame>
      <p:graphicFrame>
        <p:nvGraphicFramePr>
          <p:cNvPr id="23" name="Об'єкт 22"/>
          <p:cNvGraphicFramePr>
            <a:graphicFrameLocks noChangeAspect="1"/>
          </p:cNvGraphicFramePr>
          <p:nvPr/>
        </p:nvGraphicFramePr>
        <p:xfrm>
          <a:off x="3929058" y="5214950"/>
          <a:ext cx="1571636" cy="456281"/>
        </p:xfrm>
        <a:graphic>
          <a:graphicData uri="http://schemas.openxmlformats.org/presentationml/2006/ole">
            <p:oleObj spid="_x0000_s1035" name="Формула" r:id="rId12" imgW="787320" imgH="2286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xit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8" presetClass="exit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9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4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/>
              <a:t>Об’єм прямокутного паралелепіпеда</a:t>
            </a:r>
            <a:endParaRPr lang="en-US" sz="4000" b="1" dirty="0"/>
          </a:p>
        </p:txBody>
      </p:sp>
      <p:sp>
        <p:nvSpPr>
          <p:cNvPr id="3" name="Куб 2"/>
          <p:cNvSpPr/>
          <p:nvPr/>
        </p:nvSpPr>
        <p:spPr>
          <a:xfrm>
            <a:off x="357158" y="1928802"/>
            <a:ext cx="3143272" cy="3357586"/>
          </a:xfrm>
          <a:prstGeom prst="cub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Пряма сполучна лінія 4"/>
          <p:cNvCxnSpPr/>
          <p:nvPr/>
        </p:nvCxnSpPr>
        <p:spPr>
          <a:xfrm rot="5400000">
            <a:off x="-142114" y="3213892"/>
            <a:ext cx="2570974" cy="794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6"/>
          <p:cNvCxnSpPr/>
          <p:nvPr/>
        </p:nvCxnSpPr>
        <p:spPr>
          <a:xfrm>
            <a:off x="1142976" y="4500570"/>
            <a:ext cx="2357454" cy="1588"/>
          </a:xfrm>
          <a:prstGeom prst="line">
            <a:avLst/>
          </a:prstGeom>
          <a:ln w="254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10"/>
          <p:cNvCxnSpPr/>
          <p:nvPr/>
        </p:nvCxnSpPr>
        <p:spPr>
          <a:xfrm rot="5400000" flipH="1" flipV="1">
            <a:off x="357158" y="4500570"/>
            <a:ext cx="785818" cy="785818"/>
          </a:xfrm>
          <a:prstGeom prst="line">
            <a:avLst/>
          </a:prstGeom>
          <a:ln w="254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зі стрілкою 12"/>
          <p:cNvCxnSpPr/>
          <p:nvPr/>
        </p:nvCxnSpPr>
        <p:spPr>
          <a:xfrm rot="10800000">
            <a:off x="285720" y="564357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/>
          <p:nvPr/>
        </p:nvCxnSpPr>
        <p:spPr>
          <a:xfrm>
            <a:off x="1643042" y="5643578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зі стрілкою 16"/>
          <p:cNvCxnSpPr/>
          <p:nvPr/>
        </p:nvCxnSpPr>
        <p:spPr>
          <a:xfrm rot="5400000">
            <a:off x="2928926" y="5214950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зі стрілкою 20"/>
          <p:cNvCxnSpPr/>
          <p:nvPr/>
        </p:nvCxnSpPr>
        <p:spPr>
          <a:xfrm rot="5400000" flipH="1" flipV="1">
            <a:off x="3500430" y="4643446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зі стрілкою 23"/>
          <p:cNvCxnSpPr/>
          <p:nvPr/>
        </p:nvCxnSpPr>
        <p:spPr>
          <a:xfrm rot="5400000">
            <a:off x="3215472" y="3856834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зі стрілкою 25"/>
          <p:cNvCxnSpPr/>
          <p:nvPr/>
        </p:nvCxnSpPr>
        <p:spPr>
          <a:xfrm rot="5400000" flipH="1" flipV="1">
            <a:off x="3322629" y="2392355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Об'єкт 26"/>
          <p:cNvGraphicFramePr>
            <a:graphicFrameLocks noChangeAspect="1"/>
          </p:cNvGraphicFramePr>
          <p:nvPr/>
        </p:nvGraphicFramePr>
        <p:xfrm>
          <a:off x="1285852" y="5429264"/>
          <a:ext cx="357190" cy="392909"/>
        </p:xfrm>
        <a:graphic>
          <a:graphicData uri="http://schemas.openxmlformats.org/presentationml/2006/ole">
            <p:oleObj spid="_x0000_s6146" name="Формула" r:id="rId3" imgW="126720" imgH="139680" progId="Equation.3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214678" y="4857760"/>
          <a:ext cx="320675" cy="393700"/>
        </p:xfrm>
        <a:graphic>
          <a:graphicData uri="http://schemas.openxmlformats.org/presentationml/2006/ole">
            <p:oleObj spid="_x0000_s6147" name="Формула" r:id="rId4" imgW="114120" imgH="139680" progId="Equation.3">
              <p:embed/>
            </p:oleObj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3643306" y="2857496"/>
          <a:ext cx="322262" cy="393700"/>
        </p:xfrm>
        <a:graphic>
          <a:graphicData uri="http://schemas.openxmlformats.org/presentationml/2006/ole">
            <p:oleObj spid="_x0000_s6148" name="Формула" r:id="rId5" imgW="114120" imgH="139680" progId="Equation.3">
              <p:embed/>
            </p:oleObj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4500562" y="5143512"/>
          <a:ext cx="2392363" cy="500062"/>
        </p:xfrm>
        <a:graphic>
          <a:graphicData uri="http://schemas.openxmlformats.org/presentationml/2006/ole">
            <p:oleObj spid="_x0000_s6149" name="Формула" r:id="rId6" imgW="850680" imgH="177480" progId="Equation.3">
              <p:embed/>
            </p:oleObj>
          </a:graphicData>
        </a:graphic>
      </p:graphicFrame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4500562" y="5643578"/>
          <a:ext cx="2101850" cy="465137"/>
        </p:xfrm>
        <a:graphic>
          <a:graphicData uri="http://schemas.openxmlformats.org/presentationml/2006/ole">
            <p:oleObj spid="_x0000_s6150" name="Формула" r:id="rId7" imgW="749160" imgH="164880" progId="Equation.3">
              <p:embed/>
            </p:oleObj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4500562" y="6072206"/>
          <a:ext cx="2041525" cy="393700"/>
        </p:xfrm>
        <a:graphic>
          <a:graphicData uri="http://schemas.openxmlformats.org/presentationml/2006/ole">
            <p:oleObj spid="_x0000_s6151" name="Формула" r:id="rId8" imgW="723600" imgH="139680" progId="Equation.3">
              <p:embed/>
            </p:oleObj>
          </a:graphicData>
        </a:graphic>
      </p:graphicFrame>
      <p:graphicFrame>
        <p:nvGraphicFramePr>
          <p:cNvPr id="34" name="Об'єкт 33"/>
          <p:cNvGraphicFramePr>
            <a:graphicFrameLocks noChangeAspect="1"/>
          </p:cNvGraphicFramePr>
          <p:nvPr/>
        </p:nvGraphicFramePr>
        <p:xfrm>
          <a:off x="4214811" y="2000240"/>
          <a:ext cx="1643074" cy="460061"/>
        </p:xfrm>
        <a:graphic>
          <a:graphicData uri="http://schemas.openxmlformats.org/presentationml/2006/ole">
            <p:oleObj spid="_x0000_s6152" name="Формула" r:id="rId9" imgW="634680" imgH="177480" progId="Equation.3">
              <p:embed/>
            </p:oleObj>
          </a:graphicData>
        </a:graphic>
      </p:graphicFrame>
      <p:graphicFrame>
        <p:nvGraphicFramePr>
          <p:cNvPr id="36" name="Об'єкт 35"/>
          <p:cNvGraphicFramePr>
            <a:graphicFrameLocks noChangeAspect="1"/>
          </p:cNvGraphicFramePr>
          <p:nvPr/>
        </p:nvGraphicFramePr>
        <p:xfrm>
          <a:off x="5000628" y="3429000"/>
          <a:ext cx="1357322" cy="463477"/>
        </p:xfrm>
        <a:graphic>
          <a:graphicData uri="http://schemas.openxmlformats.org/presentationml/2006/ole">
            <p:oleObj spid="_x0000_s6154" name="Формула" r:id="rId10" imgW="52056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/>
              <a:t>Об’єм куба</a:t>
            </a:r>
            <a:endParaRPr lang="en-US" sz="4000" b="1" dirty="0"/>
          </a:p>
        </p:txBody>
      </p:sp>
      <p:sp>
        <p:nvSpPr>
          <p:cNvPr id="19" name="Місце для тексту 18"/>
          <p:cNvSpPr>
            <a:spLocks noGrp="1"/>
          </p:cNvSpPr>
          <p:nvPr>
            <p:ph type="body" idx="1"/>
          </p:nvPr>
        </p:nvSpPr>
        <p:spPr>
          <a:xfrm>
            <a:off x="714348" y="5929330"/>
            <a:ext cx="8001056" cy="659352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Приклад: Ребро куба дорівнює 5 см. Знайти об’єм.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Куб 2"/>
          <p:cNvSpPr/>
          <p:nvPr/>
        </p:nvSpPr>
        <p:spPr>
          <a:xfrm>
            <a:off x="428596" y="1714488"/>
            <a:ext cx="3500462" cy="3214710"/>
          </a:xfrm>
          <a:prstGeom prst="cub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Пряма сполучна лінія 4"/>
          <p:cNvCxnSpPr/>
          <p:nvPr/>
        </p:nvCxnSpPr>
        <p:spPr>
          <a:xfrm rot="5400000">
            <a:off x="36481" y="2892421"/>
            <a:ext cx="2356660" cy="794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6"/>
          <p:cNvCxnSpPr/>
          <p:nvPr/>
        </p:nvCxnSpPr>
        <p:spPr>
          <a:xfrm>
            <a:off x="1214414" y="4143380"/>
            <a:ext cx="2643206" cy="1588"/>
          </a:xfrm>
          <a:prstGeom prst="line">
            <a:avLst/>
          </a:prstGeom>
          <a:ln w="254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10"/>
          <p:cNvCxnSpPr/>
          <p:nvPr/>
        </p:nvCxnSpPr>
        <p:spPr>
          <a:xfrm rot="5400000" flipH="1" flipV="1">
            <a:off x="428596" y="4143380"/>
            <a:ext cx="785818" cy="785818"/>
          </a:xfrm>
          <a:prstGeom prst="line">
            <a:avLst/>
          </a:prstGeom>
          <a:ln w="254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зі стрілкою 12"/>
          <p:cNvCxnSpPr/>
          <p:nvPr/>
        </p:nvCxnSpPr>
        <p:spPr>
          <a:xfrm rot="10800000">
            <a:off x="357158" y="5143512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/>
          <p:nvPr/>
        </p:nvCxnSpPr>
        <p:spPr>
          <a:xfrm>
            <a:off x="1928794" y="5143512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зі стрілкою 16"/>
          <p:cNvCxnSpPr/>
          <p:nvPr/>
        </p:nvCxnSpPr>
        <p:spPr>
          <a:xfrm rot="5400000">
            <a:off x="3286116" y="4786322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зі стрілкою 20"/>
          <p:cNvCxnSpPr/>
          <p:nvPr/>
        </p:nvCxnSpPr>
        <p:spPr>
          <a:xfrm rot="5400000" flipH="1" flipV="1">
            <a:off x="3786182" y="4286256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зі стрілкою 23"/>
          <p:cNvCxnSpPr/>
          <p:nvPr/>
        </p:nvCxnSpPr>
        <p:spPr>
          <a:xfrm rot="5400000">
            <a:off x="3608381" y="3606801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зі стрілкою 25"/>
          <p:cNvCxnSpPr/>
          <p:nvPr/>
        </p:nvCxnSpPr>
        <p:spPr>
          <a:xfrm rot="5400000" flipH="1" flipV="1">
            <a:off x="3679819" y="2106603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Об'єкт 26"/>
          <p:cNvGraphicFramePr>
            <a:graphicFrameLocks noChangeAspect="1"/>
          </p:cNvGraphicFramePr>
          <p:nvPr/>
        </p:nvGraphicFramePr>
        <p:xfrm>
          <a:off x="1428728" y="5000636"/>
          <a:ext cx="357190" cy="392909"/>
        </p:xfrm>
        <a:graphic>
          <a:graphicData uri="http://schemas.openxmlformats.org/presentationml/2006/ole">
            <p:oleObj spid="_x0000_s7170" name="Формула" r:id="rId3" imgW="126720" imgH="139680" progId="Equation.3">
              <p:embed/>
            </p:oleObj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4572000" y="4786322"/>
          <a:ext cx="1857375" cy="571500"/>
        </p:xfrm>
        <a:graphic>
          <a:graphicData uri="http://schemas.openxmlformats.org/presentationml/2006/ole">
            <p:oleObj spid="_x0000_s7173" name="Формула" r:id="rId4" imgW="660240" imgH="203040" progId="Equation.3">
              <p:embed/>
            </p:oleObj>
          </a:graphicData>
        </a:graphic>
      </p:graphicFrame>
      <p:graphicFrame>
        <p:nvGraphicFramePr>
          <p:cNvPr id="34" name="Об'єкт 33"/>
          <p:cNvGraphicFramePr>
            <a:graphicFrameLocks noChangeAspect="1"/>
          </p:cNvGraphicFramePr>
          <p:nvPr/>
        </p:nvGraphicFramePr>
        <p:xfrm>
          <a:off x="4500563" y="1785926"/>
          <a:ext cx="1714511" cy="480063"/>
        </p:xfrm>
        <a:graphic>
          <a:graphicData uri="http://schemas.openxmlformats.org/presentationml/2006/ole">
            <p:oleObj spid="_x0000_s7176" name="Формула" r:id="rId5" imgW="634680" imgH="177480" progId="Equation.3">
              <p:embed/>
            </p:oleObj>
          </a:graphicData>
        </a:graphic>
      </p:graphicFrame>
      <p:graphicFrame>
        <p:nvGraphicFramePr>
          <p:cNvPr id="36" name="Об'єкт 35"/>
          <p:cNvGraphicFramePr>
            <a:graphicFrameLocks noChangeAspect="1"/>
          </p:cNvGraphicFramePr>
          <p:nvPr/>
        </p:nvGraphicFramePr>
        <p:xfrm>
          <a:off x="6500826" y="1714488"/>
          <a:ext cx="1192234" cy="561190"/>
        </p:xfrm>
        <a:graphic>
          <a:graphicData uri="http://schemas.openxmlformats.org/presentationml/2006/ole">
            <p:oleObj spid="_x0000_s7177" name="Формула" r:id="rId6" imgW="431640" imgH="203040" progId="Equation.3">
              <p:embed/>
            </p:oleObj>
          </a:graphicData>
        </a:graphic>
      </p:graphicFrame>
      <p:graphicFrame>
        <p:nvGraphicFramePr>
          <p:cNvPr id="7178" name="Object 10"/>
          <p:cNvGraphicFramePr>
            <a:graphicFrameLocks noChangeAspect="1"/>
          </p:cNvGraphicFramePr>
          <p:nvPr/>
        </p:nvGraphicFramePr>
        <p:xfrm>
          <a:off x="4000496" y="2643182"/>
          <a:ext cx="357187" cy="393700"/>
        </p:xfrm>
        <a:graphic>
          <a:graphicData uri="http://schemas.openxmlformats.org/presentationml/2006/ole">
            <p:oleObj spid="_x0000_s7178" name="Формула" r:id="rId7" imgW="126720" imgH="139680" progId="Equation.3">
              <p:embed/>
            </p:oleObj>
          </a:graphicData>
        </a:graphic>
      </p:graphicFrame>
      <p:graphicFrame>
        <p:nvGraphicFramePr>
          <p:cNvPr id="7179" name="Object 11"/>
          <p:cNvGraphicFramePr>
            <a:graphicFrameLocks noChangeAspect="1"/>
          </p:cNvGraphicFramePr>
          <p:nvPr/>
        </p:nvGraphicFramePr>
        <p:xfrm>
          <a:off x="3500430" y="4500570"/>
          <a:ext cx="357187" cy="393700"/>
        </p:xfrm>
        <a:graphic>
          <a:graphicData uri="http://schemas.openxmlformats.org/presentationml/2006/ole">
            <p:oleObj spid="_x0000_s7179" name="Формула" r:id="rId8" imgW="126720" imgH="139680" progId="Equation.3">
              <p:embed/>
            </p:oleObj>
          </a:graphicData>
        </a:graphic>
      </p:graphicFrame>
      <p:graphicFrame>
        <p:nvGraphicFramePr>
          <p:cNvPr id="25" name="Об'єкт 24"/>
          <p:cNvGraphicFramePr>
            <a:graphicFrameLocks noChangeAspect="1"/>
          </p:cNvGraphicFramePr>
          <p:nvPr/>
        </p:nvGraphicFramePr>
        <p:xfrm>
          <a:off x="4714875" y="2571744"/>
          <a:ext cx="1428759" cy="500066"/>
        </p:xfrm>
        <a:graphic>
          <a:graphicData uri="http://schemas.openxmlformats.org/presentationml/2006/ole">
            <p:oleObj spid="_x0000_s7180" name="Формула" r:id="rId9" imgW="507960" imgH="177480" progId="Equation.3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215074" y="2571744"/>
            <a:ext cx="1722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uk-UA" sz="2400" b="1" dirty="0" smtClean="0"/>
              <a:t>довжина </a:t>
            </a:r>
          </a:p>
          <a:p>
            <a:r>
              <a:rPr lang="uk-UA" sz="2400" b="1" dirty="0" smtClean="0"/>
              <a:t>всіх ребер</a:t>
            </a:r>
            <a:endParaRPr lang="en-US" sz="2400" b="1" dirty="0"/>
          </a:p>
        </p:txBody>
      </p:sp>
      <p:graphicFrame>
        <p:nvGraphicFramePr>
          <p:cNvPr id="7181" name="Object 13"/>
          <p:cNvGraphicFramePr>
            <a:graphicFrameLocks noChangeAspect="1"/>
          </p:cNvGraphicFramePr>
          <p:nvPr/>
        </p:nvGraphicFramePr>
        <p:xfrm>
          <a:off x="4625975" y="3643313"/>
          <a:ext cx="1422400" cy="571500"/>
        </p:xfrm>
        <a:graphic>
          <a:graphicData uri="http://schemas.openxmlformats.org/presentationml/2006/ole">
            <p:oleObj spid="_x0000_s7181" name="Формула" r:id="rId10" imgW="507960" imgH="203040" progId="Equation.3">
              <p:embed/>
            </p:oleObj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6215074" y="3643314"/>
            <a:ext cx="2790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uk-UA" sz="2400" b="1" dirty="0" smtClean="0"/>
              <a:t>площа  поверхні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4" name="WordArt 116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8305800" cy="12954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b="1" kern="10" dirty="0">
              <a:solidFill>
                <a:srgbClr val="336699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765" name="Text Box 117"/>
          <p:cNvSpPr txBox="1">
            <a:spLocks noChangeArrowheads="1"/>
          </p:cNvSpPr>
          <p:nvPr/>
        </p:nvSpPr>
        <p:spPr bwMode="auto">
          <a:xfrm>
            <a:off x="7696200" y="19161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1000</a:t>
            </a:r>
          </a:p>
        </p:txBody>
      </p:sp>
      <p:grpSp>
        <p:nvGrpSpPr>
          <p:cNvPr id="2" name="Group 118"/>
          <p:cNvGrpSpPr>
            <a:grpSpLocks/>
          </p:cNvGrpSpPr>
          <p:nvPr/>
        </p:nvGrpSpPr>
        <p:grpSpPr bwMode="auto">
          <a:xfrm>
            <a:off x="7391400" y="1992313"/>
            <a:ext cx="304800" cy="304800"/>
            <a:chOff x="1440" y="2160"/>
            <a:chExt cx="192" cy="144"/>
          </a:xfrm>
        </p:grpSpPr>
        <p:sp>
          <p:nvSpPr>
            <p:cNvPr id="27767" name="Line 119"/>
            <p:cNvSpPr>
              <a:spLocks noChangeShapeType="1"/>
            </p:cNvSpPr>
            <p:nvPr/>
          </p:nvSpPr>
          <p:spPr bwMode="auto">
            <a:xfrm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68" name="Line 120"/>
            <p:cNvSpPr>
              <a:spLocks noChangeShapeType="1"/>
            </p:cNvSpPr>
            <p:nvPr/>
          </p:nvSpPr>
          <p:spPr bwMode="auto">
            <a:xfrm flipH="1"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21"/>
          <p:cNvGrpSpPr>
            <a:grpSpLocks/>
          </p:cNvGrpSpPr>
          <p:nvPr/>
        </p:nvGrpSpPr>
        <p:grpSpPr bwMode="auto">
          <a:xfrm>
            <a:off x="7391400" y="2493963"/>
            <a:ext cx="1066800" cy="641350"/>
            <a:chOff x="4608" y="748"/>
            <a:chExt cx="672" cy="404"/>
          </a:xfrm>
        </p:grpSpPr>
        <p:sp>
          <p:nvSpPr>
            <p:cNvPr id="27770" name="Text Box 122"/>
            <p:cNvSpPr txBox="1">
              <a:spLocks noChangeArrowheads="1"/>
            </p:cNvSpPr>
            <p:nvPr/>
          </p:nvSpPr>
          <p:spPr bwMode="auto">
            <a:xfrm>
              <a:off x="4752" y="81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27771" name="Text Box 123"/>
            <p:cNvSpPr txBox="1">
              <a:spLocks noChangeArrowheads="1"/>
            </p:cNvSpPr>
            <p:nvPr/>
          </p:nvSpPr>
          <p:spPr bwMode="auto">
            <a:xfrm>
              <a:off x="4608" y="748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ru-RU" sz="3600" b="1">
                  <a:solidFill>
                    <a:schemeClr val="accent2"/>
                  </a:solidFill>
                </a:rPr>
                <a:t>:</a:t>
              </a:r>
            </a:p>
          </p:txBody>
        </p:sp>
      </p:grpSp>
      <p:sp>
        <p:nvSpPr>
          <p:cNvPr id="27772" name="Text Box 124"/>
          <p:cNvSpPr txBox="1">
            <a:spLocks noChangeArrowheads="1"/>
          </p:cNvSpPr>
          <p:nvPr/>
        </p:nvSpPr>
        <p:spPr bwMode="auto">
          <a:xfrm>
            <a:off x="3124200" y="2068513"/>
            <a:ext cx="693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м</a:t>
            </a:r>
            <a:r>
              <a:rPr lang="ru-RU" b="1" baseline="30000">
                <a:solidFill>
                  <a:srgbClr val="FF0000"/>
                </a:solidFill>
              </a:rPr>
              <a:t>3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7773" name="Text Box 125"/>
          <p:cNvSpPr txBox="1">
            <a:spLocks noChangeArrowheads="1"/>
          </p:cNvSpPr>
          <p:nvPr/>
        </p:nvSpPr>
        <p:spPr bwMode="auto">
          <a:xfrm>
            <a:off x="8305800" y="2068513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мм</a:t>
            </a:r>
            <a:r>
              <a:rPr lang="ru-RU" b="1" baseline="30000">
                <a:solidFill>
                  <a:srgbClr val="FF0000"/>
                </a:solidFill>
              </a:rPr>
              <a:t>3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7774" name="Text Box 126"/>
          <p:cNvSpPr txBox="1">
            <a:spLocks noChangeArrowheads="1"/>
          </p:cNvSpPr>
          <p:nvPr/>
        </p:nvSpPr>
        <p:spPr bwMode="auto">
          <a:xfrm>
            <a:off x="6477000" y="2068513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см</a:t>
            </a:r>
            <a:r>
              <a:rPr lang="ru-RU" b="1" baseline="30000">
                <a:solidFill>
                  <a:srgbClr val="FF0000"/>
                </a:solidFill>
              </a:rPr>
              <a:t>3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7775" name="Text Box 127"/>
          <p:cNvSpPr txBox="1">
            <a:spLocks noChangeArrowheads="1"/>
          </p:cNvSpPr>
          <p:nvPr/>
        </p:nvSpPr>
        <p:spPr bwMode="auto">
          <a:xfrm>
            <a:off x="0" y="207167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км</a:t>
            </a:r>
            <a:r>
              <a:rPr lang="ru-RU" b="1" baseline="30000">
                <a:solidFill>
                  <a:srgbClr val="FF0000"/>
                </a:solidFill>
              </a:rPr>
              <a:t>3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7776" name="Text Box 128"/>
          <p:cNvSpPr txBox="1">
            <a:spLocks noChangeArrowheads="1"/>
          </p:cNvSpPr>
          <p:nvPr/>
        </p:nvSpPr>
        <p:spPr bwMode="auto">
          <a:xfrm>
            <a:off x="4648200" y="2068513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</a:rPr>
              <a:t>дм</a:t>
            </a:r>
            <a:r>
              <a:rPr lang="ru-RU" b="1" baseline="30000" dirty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777" name="Line 129"/>
          <p:cNvSpPr>
            <a:spLocks noChangeShapeType="1"/>
          </p:cNvSpPr>
          <p:nvPr/>
        </p:nvSpPr>
        <p:spPr bwMode="auto">
          <a:xfrm>
            <a:off x="7391400" y="2373313"/>
            <a:ext cx="990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78" name="Line 130"/>
          <p:cNvSpPr>
            <a:spLocks noChangeShapeType="1"/>
          </p:cNvSpPr>
          <p:nvPr/>
        </p:nvSpPr>
        <p:spPr bwMode="auto">
          <a:xfrm flipH="1" flipV="1">
            <a:off x="7391400" y="2601913"/>
            <a:ext cx="990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79" name="Text Box 131"/>
          <p:cNvSpPr txBox="1">
            <a:spLocks noChangeArrowheads="1"/>
          </p:cNvSpPr>
          <p:nvPr/>
        </p:nvSpPr>
        <p:spPr bwMode="auto">
          <a:xfrm>
            <a:off x="5867400" y="19161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1000</a:t>
            </a:r>
          </a:p>
        </p:txBody>
      </p:sp>
      <p:grpSp>
        <p:nvGrpSpPr>
          <p:cNvPr id="4" name="Group 132"/>
          <p:cNvGrpSpPr>
            <a:grpSpLocks/>
          </p:cNvGrpSpPr>
          <p:nvPr/>
        </p:nvGrpSpPr>
        <p:grpSpPr bwMode="auto">
          <a:xfrm>
            <a:off x="5562600" y="1992313"/>
            <a:ext cx="304800" cy="304800"/>
            <a:chOff x="1440" y="2160"/>
            <a:chExt cx="192" cy="144"/>
          </a:xfrm>
        </p:grpSpPr>
        <p:sp>
          <p:nvSpPr>
            <p:cNvPr id="27781" name="Line 133"/>
            <p:cNvSpPr>
              <a:spLocks noChangeShapeType="1"/>
            </p:cNvSpPr>
            <p:nvPr/>
          </p:nvSpPr>
          <p:spPr bwMode="auto">
            <a:xfrm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82" name="Line 134"/>
            <p:cNvSpPr>
              <a:spLocks noChangeShapeType="1"/>
            </p:cNvSpPr>
            <p:nvPr/>
          </p:nvSpPr>
          <p:spPr bwMode="auto">
            <a:xfrm flipH="1"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135"/>
          <p:cNvGrpSpPr>
            <a:grpSpLocks/>
          </p:cNvGrpSpPr>
          <p:nvPr/>
        </p:nvGrpSpPr>
        <p:grpSpPr bwMode="auto">
          <a:xfrm>
            <a:off x="5562600" y="2493963"/>
            <a:ext cx="1066800" cy="641350"/>
            <a:chOff x="4608" y="748"/>
            <a:chExt cx="672" cy="404"/>
          </a:xfrm>
        </p:grpSpPr>
        <p:sp>
          <p:nvSpPr>
            <p:cNvPr id="27784" name="Text Box 136"/>
            <p:cNvSpPr txBox="1">
              <a:spLocks noChangeArrowheads="1"/>
            </p:cNvSpPr>
            <p:nvPr/>
          </p:nvSpPr>
          <p:spPr bwMode="auto">
            <a:xfrm>
              <a:off x="4752" y="81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27785" name="Text Box 137"/>
            <p:cNvSpPr txBox="1">
              <a:spLocks noChangeArrowheads="1"/>
            </p:cNvSpPr>
            <p:nvPr/>
          </p:nvSpPr>
          <p:spPr bwMode="auto">
            <a:xfrm>
              <a:off x="4608" y="748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ru-RU" sz="3600" b="1">
                  <a:solidFill>
                    <a:schemeClr val="accent2"/>
                  </a:solidFill>
                </a:rPr>
                <a:t>:</a:t>
              </a:r>
            </a:p>
          </p:txBody>
        </p:sp>
      </p:grpSp>
      <p:sp>
        <p:nvSpPr>
          <p:cNvPr id="27786" name="Line 138"/>
          <p:cNvSpPr>
            <a:spLocks noChangeShapeType="1"/>
          </p:cNvSpPr>
          <p:nvPr/>
        </p:nvSpPr>
        <p:spPr bwMode="auto">
          <a:xfrm>
            <a:off x="5562600" y="2373313"/>
            <a:ext cx="990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87" name="Line 139"/>
          <p:cNvSpPr>
            <a:spLocks noChangeShapeType="1"/>
          </p:cNvSpPr>
          <p:nvPr/>
        </p:nvSpPr>
        <p:spPr bwMode="auto">
          <a:xfrm flipH="1">
            <a:off x="5562600" y="2601913"/>
            <a:ext cx="9144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88" name="Text Box 140"/>
          <p:cNvSpPr txBox="1">
            <a:spLocks noChangeArrowheads="1"/>
          </p:cNvSpPr>
          <p:nvPr/>
        </p:nvSpPr>
        <p:spPr bwMode="auto">
          <a:xfrm>
            <a:off x="4038600" y="19161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1000</a:t>
            </a:r>
          </a:p>
        </p:txBody>
      </p:sp>
      <p:grpSp>
        <p:nvGrpSpPr>
          <p:cNvPr id="6" name="Group 141"/>
          <p:cNvGrpSpPr>
            <a:grpSpLocks/>
          </p:cNvGrpSpPr>
          <p:nvPr/>
        </p:nvGrpSpPr>
        <p:grpSpPr bwMode="auto">
          <a:xfrm>
            <a:off x="3733800" y="1992313"/>
            <a:ext cx="304800" cy="304800"/>
            <a:chOff x="1440" y="2160"/>
            <a:chExt cx="192" cy="144"/>
          </a:xfrm>
        </p:grpSpPr>
        <p:sp>
          <p:nvSpPr>
            <p:cNvPr id="27790" name="Line 142"/>
            <p:cNvSpPr>
              <a:spLocks noChangeShapeType="1"/>
            </p:cNvSpPr>
            <p:nvPr/>
          </p:nvSpPr>
          <p:spPr bwMode="auto">
            <a:xfrm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91" name="Line 143"/>
            <p:cNvSpPr>
              <a:spLocks noChangeShapeType="1"/>
            </p:cNvSpPr>
            <p:nvPr/>
          </p:nvSpPr>
          <p:spPr bwMode="auto">
            <a:xfrm flipH="1"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144"/>
          <p:cNvGrpSpPr>
            <a:grpSpLocks/>
          </p:cNvGrpSpPr>
          <p:nvPr/>
        </p:nvGrpSpPr>
        <p:grpSpPr bwMode="auto">
          <a:xfrm>
            <a:off x="3733800" y="2493963"/>
            <a:ext cx="1066800" cy="641350"/>
            <a:chOff x="4608" y="748"/>
            <a:chExt cx="672" cy="404"/>
          </a:xfrm>
        </p:grpSpPr>
        <p:sp>
          <p:nvSpPr>
            <p:cNvPr id="27793" name="Text Box 145"/>
            <p:cNvSpPr txBox="1">
              <a:spLocks noChangeArrowheads="1"/>
            </p:cNvSpPr>
            <p:nvPr/>
          </p:nvSpPr>
          <p:spPr bwMode="auto">
            <a:xfrm>
              <a:off x="4752" y="81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ru-RU" sz="2400" b="1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27794" name="Text Box 146"/>
            <p:cNvSpPr txBox="1">
              <a:spLocks noChangeArrowheads="1"/>
            </p:cNvSpPr>
            <p:nvPr/>
          </p:nvSpPr>
          <p:spPr bwMode="auto">
            <a:xfrm>
              <a:off x="4608" y="748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ru-RU" sz="3600" b="1">
                  <a:solidFill>
                    <a:schemeClr val="accent2"/>
                  </a:solidFill>
                </a:rPr>
                <a:t>:</a:t>
              </a:r>
            </a:p>
          </p:txBody>
        </p:sp>
      </p:grpSp>
      <p:sp>
        <p:nvSpPr>
          <p:cNvPr id="27795" name="Line 147"/>
          <p:cNvSpPr>
            <a:spLocks noChangeShapeType="1"/>
          </p:cNvSpPr>
          <p:nvPr/>
        </p:nvSpPr>
        <p:spPr bwMode="auto">
          <a:xfrm>
            <a:off x="3733800" y="2373313"/>
            <a:ext cx="990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96" name="Line 148"/>
          <p:cNvSpPr>
            <a:spLocks noChangeShapeType="1"/>
          </p:cNvSpPr>
          <p:nvPr/>
        </p:nvSpPr>
        <p:spPr bwMode="auto">
          <a:xfrm flipH="1">
            <a:off x="3733800" y="2601913"/>
            <a:ext cx="990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797" name="Text Box 149"/>
          <p:cNvSpPr txBox="1">
            <a:spLocks noChangeArrowheads="1"/>
          </p:cNvSpPr>
          <p:nvPr/>
        </p:nvSpPr>
        <p:spPr bwMode="auto">
          <a:xfrm>
            <a:off x="1000100" y="1916113"/>
            <a:ext cx="2200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accent2"/>
                </a:solidFill>
              </a:rPr>
              <a:t>1 000 000 000</a:t>
            </a:r>
          </a:p>
        </p:txBody>
      </p:sp>
      <p:grpSp>
        <p:nvGrpSpPr>
          <p:cNvPr id="8" name="Group 150"/>
          <p:cNvGrpSpPr>
            <a:grpSpLocks/>
          </p:cNvGrpSpPr>
          <p:nvPr/>
        </p:nvGrpSpPr>
        <p:grpSpPr bwMode="auto">
          <a:xfrm>
            <a:off x="714348" y="2000240"/>
            <a:ext cx="304800" cy="304800"/>
            <a:chOff x="1440" y="2160"/>
            <a:chExt cx="192" cy="144"/>
          </a:xfrm>
        </p:grpSpPr>
        <p:sp>
          <p:nvSpPr>
            <p:cNvPr id="27799" name="Line 151"/>
            <p:cNvSpPr>
              <a:spLocks noChangeShapeType="1"/>
            </p:cNvSpPr>
            <p:nvPr/>
          </p:nvSpPr>
          <p:spPr bwMode="auto">
            <a:xfrm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800" name="Line 152"/>
            <p:cNvSpPr>
              <a:spLocks noChangeShapeType="1"/>
            </p:cNvSpPr>
            <p:nvPr/>
          </p:nvSpPr>
          <p:spPr bwMode="auto">
            <a:xfrm flipH="1">
              <a:off x="1440" y="2160"/>
              <a:ext cx="192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801" name="Text Box 153"/>
          <p:cNvSpPr txBox="1">
            <a:spLocks noChangeArrowheads="1"/>
          </p:cNvSpPr>
          <p:nvPr/>
        </p:nvSpPr>
        <p:spPr bwMode="auto">
          <a:xfrm>
            <a:off x="1143000" y="2601913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1 000 000 000</a:t>
            </a:r>
          </a:p>
        </p:txBody>
      </p:sp>
      <p:sp>
        <p:nvSpPr>
          <p:cNvPr id="27802" name="Text Box 154"/>
          <p:cNvSpPr txBox="1">
            <a:spLocks noChangeArrowheads="1"/>
          </p:cNvSpPr>
          <p:nvPr/>
        </p:nvSpPr>
        <p:spPr bwMode="auto">
          <a:xfrm>
            <a:off x="914400" y="2493963"/>
            <a:ext cx="45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27803" name="Line 155"/>
          <p:cNvSpPr>
            <a:spLocks noChangeShapeType="1"/>
          </p:cNvSpPr>
          <p:nvPr/>
        </p:nvSpPr>
        <p:spPr bwMode="auto">
          <a:xfrm>
            <a:off x="762000" y="2373313"/>
            <a:ext cx="23622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804" name="Line 156"/>
          <p:cNvSpPr>
            <a:spLocks noChangeShapeType="1"/>
          </p:cNvSpPr>
          <p:nvPr/>
        </p:nvSpPr>
        <p:spPr bwMode="auto">
          <a:xfrm flipH="1">
            <a:off x="762000" y="2601913"/>
            <a:ext cx="228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Заголовок 4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b="1" dirty="0" smtClean="0"/>
              <a:t>Співвідношення між одиницями вимірювання величин</a:t>
            </a:r>
            <a:endParaRPr lang="en-US" sz="4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500166" y="3286124"/>
            <a:ext cx="6912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Одиниця вимірювання об’єму рідини:</a:t>
            </a:r>
            <a:endParaRPr lang="en-US" sz="2800" b="1" dirty="0"/>
          </a:p>
        </p:txBody>
      </p:sp>
      <p:graphicFrame>
        <p:nvGraphicFramePr>
          <p:cNvPr id="50" name="Об'єкт 4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35843" name="Формула" r:id="rId3" imgW="114120" imgH="215640" progId="Equation.3">
              <p:embed/>
            </p:oleObj>
          </a:graphicData>
        </a:graphic>
      </p:graphicFrame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4071942"/>
            <a:ext cx="21717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TextBox 53"/>
          <p:cNvSpPr txBox="1"/>
          <p:nvPr/>
        </p:nvSpPr>
        <p:spPr>
          <a:xfrm>
            <a:off x="4500562" y="5929330"/>
            <a:ext cx="720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1 л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929066"/>
            <a:ext cx="2357454" cy="18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Text Box 128"/>
          <p:cNvSpPr txBox="1">
            <a:spLocks noChangeArrowheads="1"/>
          </p:cNvSpPr>
          <p:nvPr/>
        </p:nvSpPr>
        <p:spPr bwMode="auto">
          <a:xfrm>
            <a:off x="5072066" y="5929330"/>
            <a:ext cx="19288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FF0000"/>
                </a:solidFill>
              </a:rPr>
              <a:t>=1 дм</a:t>
            </a:r>
            <a:r>
              <a:rPr lang="ru-RU" sz="3600" b="1" baseline="30000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929190" y="4429132"/>
            <a:ext cx="5245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dirty="0" smtClean="0"/>
              <a:t>=</a:t>
            </a:r>
            <a:endParaRPr lang="en-US" sz="48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7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7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2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2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2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64" grpId="0" animBg="1"/>
      <p:bldP spid="27765" grpId="0" autoUpdateAnimBg="0"/>
      <p:bldP spid="27772" grpId="0"/>
      <p:bldP spid="27773" grpId="0" autoUpdateAnimBg="0"/>
      <p:bldP spid="27774" grpId="0" autoUpdateAnimBg="0"/>
      <p:bldP spid="27775" grpId="0"/>
      <p:bldP spid="27776" grpId="0" autoUpdateAnimBg="0"/>
      <p:bldP spid="27777" grpId="0" animBg="1"/>
      <p:bldP spid="27778" grpId="0" animBg="1"/>
      <p:bldP spid="27779" grpId="0" autoUpdateAnimBg="0"/>
      <p:bldP spid="27786" grpId="0" animBg="1"/>
      <p:bldP spid="27787" grpId="0" animBg="1"/>
      <p:bldP spid="27788" grpId="0"/>
      <p:bldP spid="27795" grpId="0" animBg="1"/>
      <p:bldP spid="27796" grpId="0" animBg="1"/>
      <p:bldP spid="27797" grpId="0"/>
      <p:bldP spid="27801" grpId="0"/>
      <p:bldP spid="27802" grpId="0"/>
      <p:bldP spid="27803" grpId="0" animBg="1"/>
      <p:bldP spid="27804" grpId="0" animBg="1"/>
      <p:bldP spid="47" grpId="0"/>
      <p:bldP spid="54" grpId="0"/>
      <p:bldP spid="51" grpId="0"/>
      <p:bldP spid="5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>
          <a:xfrm>
            <a:off x="285720" y="642918"/>
            <a:ext cx="4040188" cy="659352"/>
          </a:xfrm>
        </p:spPr>
        <p:txBody>
          <a:bodyPr/>
          <a:lstStyle/>
          <a:p>
            <a:pPr algn="ctr"/>
            <a:r>
              <a:rPr lang="uk-UA" dirty="0" smtClean="0"/>
              <a:t>І варіант</a:t>
            </a:r>
            <a:endParaRPr lang="en-US" dirty="0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half" idx="3"/>
          </p:nvPr>
        </p:nvSpPr>
        <p:spPr>
          <a:xfrm>
            <a:off x="4643438" y="642918"/>
            <a:ext cx="4041775" cy="654843"/>
          </a:xfrm>
        </p:spPr>
        <p:txBody>
          <a:bodyPr/>
          <a:lstStyle/>
          <a:p>
            <a:pPr algn="ctr"/>
            <a:r>
              <a:rPr lang="uk-UA" dirty="0" smtClean="0"/>
              <a:t>ІІ варіант</a:t>
            </a:r>
            <a:endParaRPr lang="en-US" dirty="0"/>
          </a:p>
        </p:txBody>
      </p:sp>
      <p:graphicFrame>
        <p:nvGraphicFramePr>
          <p:cNvPr id="9" name="Місце для вмісту 8"/>
          <p:cNvGraphicFramePr>
            <a:graphicFrameLocks noChangeAspect="1"/>
          </p:cNvGraphicFramePr>
          <p:nvPr>
            <p:ph sz="quarter" idx="4"/>
          </p:nvPr>
        </p:nvGraphicFramePr>
        <p:xfrm>
          <a:off x="428595" y="1428736"/>
          <a:ext cx="2841533" cy="3929090"/>
        </p:xfrm>
        <a:graphic>
          <a:graphicData uri="http://schemas.openxmlformats.org/presentationml/2006/ole">
            <p:oleObj spid="_x0000_s38914" name="Формула" r:id="rId4" imgW="863280" imgH="1193760" progId="Equation.3">
              <p:embed/>
            </p:oleObj>
          </a:graphicData>
        </a:graphic>
      </p:graphicFrame>
      <p:graphicFrame>
        <p:nvGraphicFramePr>
          <p:cNvPr id="10" name="Об'єкт 9"/>
          <p:cNvGraphicFramePr>
            <a:graphicFrameLocks noChangeAspect="1"/>
          </p:cNvGraphicFramePr>
          <p:nvPr/>
        </p:nvGraphicFramePr>
        <p:xfrm>
          <a:off x="5357817" y="1643050"/>
          <a:ext cx="2357455" cy="3693346"/>
        </p:xfrm>
        <a:graphic>
          <a:graphicData uri="http://schemas.openxmlformats.org/presentationml/2006/ole">
            <p:oleObj spid="_x0000_s38915" name="Формула" r:id="rId5" imgW="761760" imgH="11937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Куб 24"/>
          <p:cNvSpPr/>
          <p:nvPr/>
        </p:nvSpPr>
        <p:spPr>
          <a:xfrm>
            <a:off x="642910" y="2786058"/>
            <a:ext cx="4429156" cy="2571768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Куб 3"/>
          <p:cNvSpPr/>
          <p:nvPr/>
        </p:nvSpPr>
        <p:spPr>
          <a:xfrm>
            <a:off x="285720" y="3429000"/>
            <a:ext cx="1428760" cy="2286016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Куб 25"/>
          <p:cNvSpPr/>
          <p:nvPr/>
        </p:nvSpPr>
        <p:spPr>
          <a:xfrm>
            <a:off x="1357290" y="4357694"/>
            <a:ext cx="3071834" cy="1357322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Куб 26"/>
          <p:cNvSpPr/>
          <p:nvPr/>
        </p:nvSpPr>
        <p:spPr>
          <a:xfrm>
            <a:off x="1357290" y="3429000"/>
            <a:ext cx="3071834" cy="128759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Пряма сполучна лінія 30"/>
          <p:cNvCxnSpPr/>
          <p:nvPr/>
        </p:nvCxnSpPr>
        <p:spPr>
          <a:xfrm>
            <a:off x="285720" y="3786190"/>
            <a:ext cx="3857652" cy="1588"/>
          </a:xfrm>
          <a:prstGeom prst="line">
            <a:avLst/>
          </a:prstGeom>
          <a:ln w="2857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/>
          <p:cNvCxnSpPr/>
          <p:nvPr/>
        </p:nvCxnSpPr>
        <p:spPr>
          <a:xfrm rot="5400000">
            <a:off x="3464711" y="4393413"/>
            <a:ext cx="1928826" cy="1588"/>
          </a:xfrm>
          <a:prstGeom prst="line">
            <a:avLst/>
          </a:prstGeom>
          <a:ln w="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/>
          <p:cNvCxnSpPr/>
          <p:nvPr/>
        </p:nvCxnSpPr>
        <p:spPr>
          <a:xfrm rot="5400000">
            <a:off x="3107521" y="4750603"/>
            <a:ext cx="1928826" cy="1588"/>
          </a:xfrm>
          <a:prstGeom prst="line">
            <a:avLst/>
          </a:prstGeom>
          <a:ln w="34925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785918" y="5857892"/>
            <a:ext cx="63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9 см</a:t>
            </a:r>
            <a:endParaRPr lang="en-US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643438" y="5072074"/>
            <a:ext cx="61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7 см</a:t>
            </a:r>
            <a:endParaRPr lang="en-US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000628" y="3429000"/>
            <a:ext cx="63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6 см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429388" y="2143116"/>
            <a:ext cx="615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5 см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8530434" y="1857364"/>
            <a:ext cx="613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3 см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8643966" y="1000108"/>
            <a:ext cx="613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3 см</a:t>
            </a:r>
            <a:endParaRPr lang="en-US" b="1" dirty="0"/>
          </a:p>
        </p:txBody>
      </p:sp>
      <p:graphicFrame>
        <p:nvGraphicFramePr>
          <p:cNvPr id="52" name="Об'єкт 51"/>
          <p:cNvGraphicFramePr>
            <a:graphicFrameLocks noChangeAspect="1"/>
          </p:cNvGraphicFramePr>
          <p:nvPr/>
        </p:nvGraphicFramePr>
        <p:xfrm>
          <a:off x="7000892" y="3286124"/>
          <a:ext cx="1928826" cy="1000132"/>
        </p:xfrm>
        <a:graphic>
          <a:graphicData uri="http://schemas.openxmlformats.org/presentationml/2006/ole">
            <p:oleObj spid="_x0000_s39938" name="Формула" r:id="rId4" imgW="34272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022E-16 L 0.45937 -0.3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" y="-1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7851648" cy="928670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solidFill>
                  <a:schemeClr val="tx1"/>
                </a:solidFill>
              </a:rPr>
              <a:t>Розв’яжіть задачу: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643174" y="5715016"/>
            <a:ext cx="1101452" cy="480566"/>
          </a:xfrm>
        </p:spPr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7 см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285852" y="2571744"/>
            <a:ext cx="4143404" cy="278608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'єкт 4"/>
          <p:cNvGraphicFramePr>
            <a:graphicFrameLocks noChangeAspect="1"/>
          </p:cNvGraphicFramePr>
          <p:nvPr/>
        </p:nvGraphicFramePr>
        <p:xfrm>
          <a:off x="2071670" y="3214686"/>
          <a:ext cx="2786082" cy="857256"/>
        </p:xfrm>
        <a:graphic>
          <a:graphicData uri="http://schemas.openxmlformats.org/presentationml/2006/ole">
            <p:oleObj spid="_x0000_s2050" name="Формула" r:id="rId3" imgW="660240" imgH="203040" progId="Equation.3">
              <p:embed/>
            </p:oleObj>
          </a:graphicData>
        </a:graphic>
      </p:graphicFrame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85786" y="5143512"/>
            <a:ext cx="990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714348" y="2071678"/>
            <a:ext cx="53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429256" y="2071678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5429256" y="5072074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b="1" dirty="0">
                <a:solidFill>
                  <a:schemeClr val="bg1"/>
                </a:solidFill>
              </a:rPr>
              <a:t>D</a:t>
            </a:r>
          </a:p>
        </p:txBody>
      </p:sp>
      <p:cxnSp>
        <p:nvCxnSpPr>
          <p:cNvPr id="12" name="Пряма зі стрілкою 11"/>
          <p:cNvCxnSpPr/>
          <p:nvPr/>
        </p:nvCxnSpPr>
        <p:spPr>
          <a:xfrm>
            <a:off x="1285852" y="5572140"/>
            <a:ext cx="4143404" cy="1588"/>
          </a:xfrm>
          <a:prstGeom prst="straightConnector1">
            <a:avLst/>
          </a:prstGeom>
          <a:ln w="635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ідзаголовок 2"/>
          <p:cNvSpPr txBox="1">
            <a:spLocks/>
          </p:cNvSpPr>
          <p:nvPr/>
        </p:nvSpPr>
        <p:spPr>
          <a:xfrm>
            <a:off x="6357950" y="3071810"/>
            <a:ext cx="1101452" cy="480566"/>
          </a:xfrm>
          <a:prstGeom prst="rect">
            <a:avLst/>
          </a:prstGeom>
        </p:spPr>
        <p:txBody>
          <a:bodyPr vert="horz" lIns="0" rIns="18288">
            <a:noAutofit/>
          </a:bodyPr>
          <a:lstStyle/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Об'єкт 13"/>
          <p:cNvGraphicFramePr>
            <a:graphicFrameLocks noChangeAspect="1"/>
          </p:cNvGraphicFramePr>
          <p:nvPr/>
        </p:nvGraphicFramePr>
        <p:xfrm>
          <a:off x="6858015" y="3357562"/>
          <a:ext cx="1571637" cy="814923"/>
        </p:xfrm>
        <a:graphic>
          <a:graphicData uri="http://schemas.openxmlformats.org/presentationml/2006/ole">
            <p:oleObj spid="_x0000_s2051" name="Формула" r:id="rId4" imgW="34272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Розділіть фігури на дві групи. За яким принципом ви це зробите?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Рівнобедрений трикутник 3"/>
          <p:cNvSpPr/>
          <p:nvPr/>
        </p:nvSpPr>
        <p:spPr>
          <a:xfrm>
            <a:off x="857224" y="4714884"/>
            <a:ext cx="1714512" cy="164307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кутник 4"/>
          <p:cNvSpPr/>
          <p:nvPr/>
        </p:nvSpPr>
        <p:spPr>
          <a:xfrm>
            <a:off x="6715140" y="2500306"/>
            <a:ext cx="1785950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6715140" y="4929198"/>
            <a:ext cx="1485904" cy="141446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Блок-схема: магнітний диск 6"/>
          <p:cNvSpPr/>
          <p:nvPr/>
        </p:nvSpPr>
        <p:spPr>
          <a:xfrm>
            <a:off x="3714744" y="2357430"/>
            <a:ext cx="1628780" cy="1714512"/>
          </a:xfrm>
          <a:prstGeom prst="flowChartMagneticDisk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Куб 7"/>
          <p:cNvSpPr/>
          <p:nvPr/>
        </p:nvSpPr>
        <p:spPr>
          <a:xfrm>
            <a:off x="3571868" y="4643446"/>
            <a:ext cx="1716218" cy="1644780"/>
          </a:xfrm>
          <a:prstGeom prst="cub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Куб 10"/>
          <p:cNvSpPr/>
          <p:nvPr/>
        </p:nvSpPr>
        <p:spPr>
          <a:xfrm rot="16200000">
            <a:off x="1286689" y="2070841"/>
            <a:ext cx="1428760" cy="2430566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285720" y="2214554"/>
            <a:ext cx="428628" cy="428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143240" y="2214554"/>
            <a:ext cx="428628" cy="428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Б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57884" y="2285992"/>
            <a:ext cx="428628" cy="428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В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15074" y="4714884"/>
            <a:ext cx="428628" cy="428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Е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071802" y="4786322"/>
            <a:ext cx="428628" cy="428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Д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28596" y="4786322"/>
            <a:ext cx="428628" cy="428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Г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-0.34653 0.31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1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34531 -0.318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1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851648" cy="1828800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Тема уроку: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71472" y="3143248"/>
            <a:ext cx="64635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uk-UA" sz="4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Об’єм прямокутного </a:t>
            </a:r>
          </a:p>
          <a:p>
            <a:pPr algn="ctr"/>
            <a:r>
              <a:rPr lang="uk-UA" sz="4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паралелепіпеда і куба</a:t>
            </a:r>
            <a:r>
              <a:rPr lang="uk-UA" sz="4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  <a:endParaRPr lang="uk-UA" sz="4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7851648" cy="842970"/>
          </a:xfrm>
        </p:spPr>
        <p:txBody>
          <a:bodyPr>
            <a:normAutofit fontScale="90000"/>
          </a:bodyPr>
          <a:lstStyle/>
          <a:p>
            <a:pPr algn="l"/>
            <a:r>
              <a:rPr lang="uk-UA" u="sng" dirty="0" smtClean="0">
                <a:solidFill>
                  <a:schemeClr val="tx1"/>
                </a:solidFill>
              </a:rPr>
              <a:t>Завдання уроку: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71612"/>
            <a:ext cx="7854696" cy="5286388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uk-UA" dirty="0" smtClean="0"/>
              <a:t> ознайомитись з поняттям прямокутного паралелепіпеда і куба, їхніх лінійних вимірів, одиниць виміру об’єму;</a:t>
            </a:r>
          </a:p>
          <a:p>
            <a:pPr algn="l">
              <a:buFontTx/>
              <a:buChar char="-"/>
            </a:pPr>
            <a:r>
              <a:rPr lang="uk-UA" dirty="0" smtClean="0"/>
              <a:t> навчитись розпізнавати прямокутний паралелепіпед, куб, називати їх елементи;</a:t>
            </a:r>
          </a:p>
          <a:p>
            <a:pPr algn="l">
              <a:buFontTx/>
              <a:buChar char="-"/>
            </a:pPr>
            <a:r>
              <a:rPr lang="uk-UA" dirty="0" smtClean="0"/>
              <a:t> ознайомитись з формулами об’єму прямокутного паралелепіпеда і куба;</a:t>
            </a:r>
          </a:p>
          <a:p>
            <a:pPr algn="l">
              <a:buFontTx/>
              <a:buChar char="-"/>
            </a:pPr>
            <a:r>
              <a:rPr lang="uk-UA" dirty="0" smtClean="0"/>
              <a:t> навчитись розв’язувати найпростіші задачі на застосування цих формул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14356"/>
            <a:ext cx="7851648" cy="628656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tx1"/>
                </a:solidFill>
              </a:rPr>
              <a:t>Прямокутний паралелепіпед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Підзаголовок 3"/>
          <p:cNvSpPr>
            <a:spLocks noGrp="1"/>
          </p:cNvSpPr>
          <p:nvPr>
            <p:ph type="subTitle" idx="1"/>
          </p:nvPr>
        </p:nvSpPr>
        <p:spPr>
          <a:xfrm>
            <a:off x="2714612" y="2143116"/>
            <a:ext cx="3429024" cy="2000264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Прямокутник 4"/>
          <p:cNvSpPr/>
          <p:nvPr/>
        </p:nvSpPr>
        <p:spPr>
          <a:xfrm>
            <a:off x="2143108" y="14287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Слово “ паралелепіпед ” в перекладі з грецької означає “ паралельна площина ” </a:t>
            </a:r>
          </a:p>
        </p:txBody>
      </p:sp>
      <p:pic>
        <p:nvPicPr>
          <p:cNvPr id="3074" name="Picture 2" descr="C:\Documents and Settings\admin\Рабочий стол\Новая папка (6)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429132"/>
            <a:ext cx="2047875" cy="2238375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Новая папка (6)\P10106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4929198"/>
            <a:ext cx="2517310" cy="1676398"/>
          </a:xfrm>
          <a:prstGeom prst="rect">
            <a:avLst/>
          </a:prstGeom>
          <a:noFill/>
        </p:spPr>
      </p:pic>
      <p:pic>
        <p:nvPicPr>
          <p:cNvPr id="9" name="Picture 4" descr="C:\Documents and Settings\Lida\Рабочий стол\Сирок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AF0F0"/>
              </a:clrFrom>
              <a:clrTo>
                <a:srgbClr val="EAF0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107189" y="2393149"/>
            <a:ext cx="2571768" cy="1928826"/>
          </a:xfrm>
          <a:prstGeom prst="rect">
            <a:avLst/>
          </a:prstGeom>
          <a:noFill/>
        </p:spPr>
      </p:pic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53225" y="1928802"/>
            <a:ext cx="23907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1550" y="1844675"/>
            <a:ext cx="4648200" cy="4038600"/>
            <a:chOff x="1104" y="1200"/>
            <a:chExt cx="2928" cy="2544"/>
          </a:xfrm>
        </p:grpSpPr>
        <p:sp>
          <p:nvSpPr>
            <p:cNvPr id="41987" name="AutoShape 3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89" name="Line 5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0" name="Line 6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1" name="Line 7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2" name="Line 8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3" name="Line 9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4" name="Line 10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6" name="Line 12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7" name="Line 13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38150" y="1387475"/>
            <a:ext cx="5943600" cy="4770438"/>
            <a:chOff x="768" y="1008"/>
            <a:chExt cx="3744" cy="3005"/>
          </a:xfrm>
        </p:grpSpPr>
        <p:sp>
          <p:nvSpPr>
            <p:cNvPr id="41999" name="Text Box 15"/>
            <p:cNvSpPr txBox="1">
              <a:spLocks noChangeArrowheads="1"/>
            </p:cNvSpPr>
            <p:nvPr/>
          </p:nvSpPr>
          <p:spPr bwMode="auto">
            <a:xfrm>
              <a:off x="1392" y="1008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/>
                <a:t>A</a:t>
              </a:r>
            </a:p>
          </p:txBody>
        </p:sp>
        <p:sp>
          <p:nvSpPr>
            <p:cNvPr id="42000" name="Text Box 16"/>
            <p:cNvSpPr txBox="1">
              <a:spLocks noChangeArrowheads="1"/>
            </p:cNvSpPr>
            <p:nvPr/>
          </p:nvSpPr>
          <p:spPr bwMode="auto">
            <a:xfrm>
              <a:off x="4176" y="1008"/>
              <a:ext cx="3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/>
                <a:t>B</a:t>
              </a:r>
            </a:p>
          </p:txBody>
        </p:sp>
        <p:sp>
          <p:nvSpPr>
            <p:cNvPr id="42001" name="Text Box 17"/>
            <p:cNvSpPr txBox="1">
              <a:spLocks noChangeArrowheads="1"/>
            </p:cNvSpPr>
            <p:nvPr/>
          </p:nvSpPr>
          <p:spPr bwMode="auto">
            <a:xfrm>
              <a:off x="3408" y="17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/>
                <a:t>C</a:t>
              </a:r>
            </a:p>
          </p:txBody>
        </p:sp>
        <p:sp>
          <p:nvSpPr>
            <p:cNvPr id="42002" name="Text Box 18"/>
            <p:cNvSpPr txBox="1">
              <a:spLocks noChangeArrowheads="1"/>
            </p:cNvSpPr>
            <p:nvPr/>
          </p:nvSpPr>
          <p:spPr bwMode="auto">
            <a:xfrm>
              <a:off x="768" y="1680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/>
                <a:t>D</a:t>
              </a:r>
            </a:p>
          </p:txBody>
        </p:sp>
        <p:sp>
          <p:nvSpPr>
            <p:cNvPr id="42003" name="Text Box 19"/>
            <p:cNvSpPr txBox="1">
              <a:spLocks noChangeArrowheads="1"/>
            </p:cNvSpPr>
            <p:nvPr/>
          </p:nvSpPr>
          <p:spPr bwMode="auto">
            <a:xfrm>
              <a:off x="1392" y="278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К</a:t>
              </a:r>
            </a:p>
          </p:txBody>
        </p:sp>
        <p:sp>
          <p:nvSpPr>
            <p:cNvPr id="42004" name="Text Box 20"/>
            <p:cNvSpPr txBox="1">
              <a:spLocks noChangeArrowheads="1"/>
            </p:cNvSpPr>
            <p:nvPr/>
          </p:nvSpPr>
          <p:spPr bwMode="auto">
            <a:xfrm>
              <a:off x="4080" y="2851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F</a:t>
              </a:r>
            </a:p>
          </p:txBody>
        </p:sp>
        <p:sp>
          <p:nvSpPr>
            <p:cNvPr id="42005" name="Text Box 21"/>
            <p:cNvSpPr txBox="1">
              <a:spLocks noChangeArrowheads="1"/>
            </p:cNvSpPr>
            <p:nvPr/>
          </p:nvSpPr>
          <p:spPr bwMode="auto">
            <a:xfrm>
              <a:off x="3456" y="3571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М</a:t>
              </a:r>
            </a:p>
          </p:txBody>
        </p:sp>
        <p:sp>
          <p:nvSpPr>
            <p:cNvPr id="42006" name="Text Box 22"/>
            <p:cNvSpPr txBox="1">
              <a:spLocks noChangeArrowheads="1"/>
            </p:cNvSpPr>
            <p:nvPr/>
          </p:nvSpPr>
          <p:spPr bwMode="auto">
            <a:xfrm>
              <a:off x="768" y="355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/>
                <a:t>H</a:t>
              </a: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895350" y="1768475"/>
            <a:ext cx="4800600" cy="4191000"/>
            <a:chOff x="1056" y="1152"/>
            <a:chExt cx="3024" cy="2640"/>
          </a:xfrm>
          <a:solidFill>
            <a:srgbClr val="FF0000"/>
          </a:solidFill>
        </p:grpSpPr>
        <p:sp>
          <p:nvSpPr>
            <p:cNvPr id="42009" name="AutoShape 25"/>
            <p:cNvSpPr>
              <a:spLocks noChangeArrowheads="1"/>
            </p:cNvSpPr>
            <p:nvPr/>
          </p:nvSpPr>
          <p:spPr bwMode="auto">
            <a:xfrm>
              <a:off x="1056" y="3696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0" name="AutoShape 26"/>
            <p:cNvSpPr>
              <a:spLocks noChangeArrowheads="1"/>
            </p:cNvSpPr>
            <p:nvPr/>
          </p:nvSpPr>
          <p:spPr bwMode="auto">
            <a:xfrm>
              <a:off x="1680" y="3072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1" name="AutoShape 27"/>
            <p:cNvSpPr>
              <a:spLocks noChangeArrowheads="1"/>
            </p:cNvSpPr>
            <p:nvPr/>
          </p:nvSpPr>
          <p:spPr bwMode="auto">
            <a:xfrm>
              <a:off x="1680" y="1152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1056" y="1776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3" name="AutoShape 29"/>
            <p:cNvSpPr>
              <a:spLocks noChangeArrowheads="1"/>
            </p:cNvSpPr>
            <p:nvPr/>
          </p:nvSpPr>
          <p:spPr bwMode="auto">
            <a:xfrm>
              <a:off x="3984" y="1152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4" name="AutoShape 30"/>
            <p:cNvSpPr>
              <a:spLocks noChangeArrowheads="1"/>
            </p:cNvSpPr>
            <p:nvPr/>
          </p:nvSpPr>
          <p:spPr bwMode="auto">
            <a:xfrm>
              <a:off x="3360" y="1776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5" name="AutoShape 31"/>
            <p:cNvSpPr>
              <a:spLocks noChangeArrowheads="1"/>
            </p:cNvSpPr>
            <p:nvPr/>
          </p:nvSpPr>
          <p:spPr bwMode="auto">
            <a:xfrm>
              <a:off x="3984" y="3072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6" name="AutoShape 32"/>
            <p:cNvSpPr>
              <a:spLocks noChangeArrowheads="1"/>
            </p:cNvSpPr>
            <p:nvPr/>
          </p:nvSpPr>
          <p:spPr bwMode="auto">
            <a:xfrm>
              <a:off x="3360" y="3696"/>
              <a:ext cx="96" cy="96"/>
            </a:xfrm>
            <a:prstGeom prst="flowChartConnector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4" name="Заголовок 3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Порахуй вершини:</a:t>
            </a:r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914400" y="2133600"/>
            <a:ext cx="4648200" cy="4038600"/>
            <a:chOff x="1104" y="1200"/>
            <a:chExt cx="2928" cy="2544"/>
          </a:xfrm>
        </p:grpSpPr>
        <p:sp>
          <p:nvSpPr>
            <p:cNvPr id="33826" name="AutoShape 34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27" name="Freeform 35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28" name="Line 36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29" name="Line 37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0" name="Line 38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1" name="Line 39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2" name="Line 40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3" name="Line 41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4" name="Freeform 42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 cmpd="sng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5" name="Line 43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6" name="Line 44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914400" y="2133600"/>
            <a:ext cx="4648200" cy="4038600"/>
            <a:chOff x="1104" y="1200"/>
            <a:chExt cx="2928" cy="2544"/>
          </a:xfrm>
        </p:grpSpPr>
        <p:sp>
          <p:nvSpPr>
            <p:cNvPr id="33848" name="Line 56"/>
            <p:cNvSpPr>
              <a:spLocks noChangeShapeType="1"/>
            </p:cNvSpPr>
            <p:nvPr/>
          </p:nvSpPr>
          <p:spPr bwMode="auto">
            <a:xfrm flipV="1">
              <a:off x="1104" y="1200"/>
              <a:ext cx="624" cy="624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9" name="Line 57"/>
            <p:cNvSpPr>
              <a:spLocks noChangeShapeType="1"/>
            </p:cNvSpPr>
            <p:nvPr/>
          </p:nvSpPr>
          <p:spPr bwMode="auto">
            <a:xfrm flipV="1">
              <a:off x="3408" y="1200"/>
              <a:ext cx="624" cy="624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0" name="Line 58"/>
            <p:cNvSpPr>
              <a:spLocks noChangeShapeType="1"/>
            </p:cNvSpPr>
            <p:nvPr/>
          </p:nvSpPr>
          <p:spPr bwMode="auto">
            <a:xfrm flipV="1">
              <a:off x="3408" y="3120"/>
              <a:ext cx="624" cy="624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1" name="Line 59"/>
            <p:cNvSpPr>
              <a:spLocks noChangeShapeType="1"/>
            </p:cNvSpPr>
            <p:nvPr/>
          </p:nvSpPr>
          <p:spPr bwMode="auto">
            <a:xfrm flipV="1">
              <a:off x="1104" y="3120"/>
              <a:ext cx="624" cy="624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914400" y="2132013"/>
            <a:ext cx="4648200" cy="4041775"/>
            <a:chOff x="1104" y="1199"/>
            <a:chExt cx="2928" cy="2546"/>
          </a:xfrm>
        </p:grpSpPr>
        <p:sp>
          <p:nvSpPr>
            <p:cNvPr id="33839" name="Line 47"/>
            <p:cNvSpPr>
              <a:spLocks noChangeShapeType="1"/>
            </p:cNvSpPr>
            <p:nvPr/>
          </p:nvSpPr>
          <p:spPr bwMode="auto">
            <a:xfrm>
              <a:off x="1728" y="1199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0" name="Line 48"/>
            <p:cNvSpPr>
              <a:spLocks noChangeShapeType="1"/>
            </p:cNvSpPr>
            <p:nvPr/>
          </p:nvSpPr>
          <p:spPr bwMode="auto">
            <a:xfrm>
              <a:off x="1728" y="3120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2" name="Line 50"/>
            <p:cNvSpPr>
              <a:spLocks noChangeShapeType="1"/>
            </p:cNvSpPr>
            <p:nvPr/>
          </p:nvSpPr>
          <p:spPr bwMode="auto">
            <a:xfrm>
              <a:off x="1104" y="3744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1" name="Line 49"/>
            <p:cNvSpPr>
              <a:spLocks noChangeShapeType="1"/>
            </p:cNvSpPr>
            <p:nvPr/>
          </p:nvSpPr>
          <p:spPr bwMode="auto">
            <a:xfrm>
              <a:off x="1104" y="1824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912813" y="2133600"/>
            <a:ext cx="4649787" cy="4038600"/>
            <a:chOff x="1104" y="1200"/>
            <a:chExt cx="2929" cy="2544"/>
          </a:xfrm>
        </p:grpSpPr>
        <p:sp>
          <p:nvSpPr>
            <p:cNvPr id="33846" name="Line 54"/>
            <p:cNvSpPr>
              <a:spLocks noChangeShapeType="1"/>
            </p:cNvSpPr>
            <p:nvPr/>
          </p:nvSpPr>
          <p:spPr bwMode="auto">
            <a:xfrm>
              <a:off x="4032" y="1200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7" name="Line 55"/>
            <p:cNvSpPr>
              <a:spLocks noChangeShapeType="1"/>
            </p:cNvSpPr>
            <p:nvPr/>
          </p:nvSpPr>
          <p:spPr bwMode="auto">
            <a:xfrm>
              <a:off x="1728" y="1200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4" name="Line 52"/>
            <p:cNvSpPr>
              <a:spLocks noChangeShapeType="1"/>
            </p:cNvSpPr>
            <p:nvPr/>
          </p:nvSpPr>
          <p:spPr bwMode="auto">
            <a:xfrm>
              <a:off x="1104" y="1824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5" name="Line 53"/>
            <p:cNvSpPr>
              <a:spLocks noChangeShapeType="1"/>
            </p:cNvSpPr>
            <p:nvPr/>
          </p:nvSpPr>
          <p:spPr bwMode="auto">
            <a:xfrm>
              <a:off x="3408" y="1824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855" name="WordArt 63"/>
          <p:cNvSpPr>
            <a:spLocks noChangeArrowheads="1" noChangeShapeType="1" noTextEdit="1"/>
          </p:cNvSpPr>
          <p:nvPr/>
        </p:nvSpPr>
        <p:spPr bwMode="auto">
          <a:xfrm>
            <a:off x="684213" y="333375"/>
            <a:ext cx="3200400" cy="6858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505"/>
              </a:avLst>
            </a:prstTxWarp>
          </a:bodyPr>
          <a:lstStyle/>
          <a:p>
            <a:endParaRPr lang="ru-RU" sz="3600" kern="10" dirty="0">
              <a:solidFill>
                <a:srgbClr val="336699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3859" name="Text Box 67"/>
          <p:cNvSpPr txBox="1">
            <a:spLocks noChangeArrowheads="1"/>
          </p:cNvSpPr>
          <p:nvPr/>
        </p:nvSpPr>
        <p:spPr bwMode="auto">
          <a:xfrm>
            <a:off x="6300788" y="2708275"/>
            <a:ext cx="26654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uk-UA" sz="4400" b="1">
                <a:solidFill>
                  <a:srgbClr val="FF0000"/>
                </a:solidFill>
                <a:latin typeface="Arial" charset="0"/>
              </a:rPr>
              <a:t>довжина</a:t>
            </a:r>
          </a:p>
        </p:txBody>
      </p:sp>
      <p:sp>
        <p:nvSpPr>
          <p:cNvPr id="33860" name="Text Box 68"/>
          <p:cNvSpPr txBox="1">
            <a:spLocks noChangeArrowheads="1"/>
          </p:cNvSpPr>
          <p:nvPr/>
        </p:nvSpPr>
        <p:spPr bwMode="auto">
          <a:xfrm>
            <a:off x="6357950" y="3429000"/>
            <a:ext cx="2362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400" b="1" dirty="0">
                <a:solidFill>
                  <a:srgbClr val="FF9933"/>
                </a:solidFill>
                <a:latin typeface="Arial" charset="0"/>
              </a:rPr>
              <a:t>ширина</a:t>
            </a:r>
          </a:p>
        </p:txBody>
      </p:sp>
      <p:sp>
        <p:nvSpPr>
          <p:cNvPr id="33861" name="Text Box 69"/>
          <p:cNvSpPr txBox="1">
            <a:spLocks noChangeArrowheads="1"/>
          </p:cNvSpPr>
          <p:nvPr/>
        </p:nvSpPr>
        <p:spPr bwMode="auto">
          <a:xfrm>
            <a:off x="6429388" y="4143380"/>
            <a:ext cx="2286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uk-UA" sz="4400" b="1" dirty="0">
                <a:solidFill>
                  <a:srgbClr val="009900"/>
                </a:solidFill>
                <a:latin typeface="Arial" charset="0"/>
              </a:rPr>
              <a:t>висота</a:t>
            </a:r>
          </a:p>
        </p:txBody>
      </p: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304800" y="1752600"/>
            <a:ext cx="5943600" cy="4770438"/>
            <a:chOff x="768" y="1008"/>
            <a:chExt cx="3744" cy="3005"/>
          </a:xfrm>
        </p:grpSpPr>
        <p:sp>
          <p:nvSpPr>
            <p:cNvPr id="33863" name="Text Box 71"/>
            <p:cNvSpPr txBox="1">
              <a:spLocks noChangeArrowheads="1"/>
            </p:cNvSpPr>
            <p:nvPr/>
          </p:nvSpPr>
          <p:spPr bwMode="auto">
            <a:xfrm>
              <a:off x="1392" y="1008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/>
                <a:t>A</a:t>
              </a:r>
            </a:p>
          </p:txBody>
        </p:sp>
        <p:sp>
          <p:nvSpPr>
            <p:cNvPr id="33864" name="Text Box 72"/>
            <p:cNvSpPr txBox="1">
              <a:spLocks noChangeArrowheads="1"/>
            </p:cNvSpPr>
            <p:nvPr/>
          </p:nvSpPr>
          <p:spPr bwMode="auto">
            <a:xfrm>
              <a:off x="4176" y="1008"/>
              <a:ext cx="3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B</a:t>
              </a:r>
            </a:p>
          </p:txBody>
        </p:sp>
        <p:sp>
          <p:nvSpPr>
            <p:cNvPr id="33865" name="Text Box 73"/>
            <p:cNvSpPr txBox="1">
              <a:spLocks noChangeArrowheads="1"/>
            </p:cNvSpPr>
            <p:nvPr/>
          </p:nvSpPr>
          <p:spPr bwMode="auto">
            <a:xfrm>
              <a:off x="3408" y="17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C</a:t>
              </a:r>
            </a:p>
          </p:txBody>
        </p:sp>
        <p:sp>
          <p:nvSpPr>
            <p:cNvPr id="33866" name="Text Box 74"/>
            <p:cNvSpPr txBox="1">
              <a:spLocks noChangeArrowheads="1"/>
            </p:cNvSpPr>
            <p:nvPr/>
          </p:nvSpPr>
          <p:spPr bwMode="auto">
            <a:xfrm>
              <a:off x="768" y="1680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D</a:t>
              </a:r>
            </a:p>
          </p:txBody>
        </p:sp>
        <p:sp>
          <p:nvSpPr>
            <p:cNvPr id="33867" name="Text Box 75"/>
            <p:cNvSpPr txBox="1">
              <a:spLocks noChangeArrowheads="1"/>
            </p:cNvSpPr>
            <p:nvPr/>
          </p:nvSpPr>
          <p:spPr bwMode="auto">
            <a:xfrm>
              <a:off x="1392" y="278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К</a:t>
              </a:r>
            </a:p>
          </p:txBody>
        </p:sp>
        <p:sp>
          <p:nvSpPr>
            <p:cNvPr id="33868" name="Text Box 76"/>
            <p:cNvSpPr txBox="1">
              <a:spLocks noChangeArrowheads="1"/>
            </p:cNvSpPr>
            <p:nvPr/>
          </p:nvSpPr>
          <p:spPr bwMode="auto">
            <a:xfrm>
              <a:off x="4080" y="2851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F</a:t>
              </a:r>
            </a:p>
          </p:txBody>
        </p:sp>
        <p:sp>
          <p:nvSpPr>
            <p:cNvPr id="33869" name="Text Box 77"/>
            <p:cNvSpPr txBox="1">
              <a:spLocks noChangeArrowheads="1"/>
            </p:cNvSpPr>
            <p:nvPr/>
          </p:nvSpPr>
          <p:spPr bwMode="auto">
            <a:xfrm>
              <a:off x="3456" y="3571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М</a:t>
              </a:r>
            </a:p>
          </p:txBody>
        </p:sp>
        <p:sp>
          <p:nvSpPr>
            <p:cNvPr id="33870" name="Text Box 78"/>
            <p:cNvSpPr txBox="1">
              <a:spLocks noChangeArrowheads="1"/>
            </p:cNvSpPr>
            <p:nvPr/>
          </p:nvSpPr>
          <p:spPr bwMode="auto">
            <a:xfrm>
              <a:off x="768" y="355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/>
                <a:t>H</a:t>
              </a:r>
            </a:p>
          </p:txBody>
        </p:sp>
      </p:grpSp>
      <p:sp>
        <p:nvSpPr>
          <p:cNvPr id="33871" name="Text Box 79"/>
          <p:cNvSpPr txBox="1">
            <a:spLocks noChangeArrowheads="1"/>
          </p:cNvSpPr>
          <p:nvPr/>
        </p:nvSpPr>
        <p:spPr bwMode="auto">
          <a:xfrm>
            <a:off x="6084888" y="914400"/>
            <a:ext cx="29829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uk-UA" sz="5400" b="1" u="sng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виміри</a:t>
            </a:r>
            <a:endParaRPr lang="ru-RU" sz="5400" b="1" u="sng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3" name="Заголовок 4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uk-UA" b="1" dirty="0" smtClean="0"/>
              <a:t>Порахуй ребра:</a:t>
            </a:r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55" grpId="0" animBg="1"/>
      <p:bldP spid="33859" grpId="0" autoUpdateAnimBg="0"/>
      <p:bldP spid="33860" grpId="0" autoUpdateAnimBg="0"/>
      <p:bldP spid="33861" grpId="0" autoUpdateAnimBg="0"/>
      <p:bldP spid="33871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Поті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</TotalTime>
  <Words>365</Words>
  <Application>Microsoft Office PowerPoint</Application>
  <PresentationFormat>Екран (4:3)</PresentationFormat>
  <Paragraphs>122</Paragraphs>
  <Slides>24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6" baseType="lpstr">
      <vt:lpstr>Потік</vt:lpstr>
      <vt:lpstr>Формула</vt:lpstr>
      <vt:lpstr>Епіграф уроку:</vt:lpstr>
      <vt:lpstr>Гра “Ланцюжок”</vt:lpstr>
      <vt:lpstr>Розв’яжіть задачу:</vt:lpstr>
      <vt:lpstr>Розділіть фігури на дві групи. За яким принципом ви це зробите?</vt:lpstr>
      <vt:lpstr>Тема уроку: </vt:lpstr>
      <vt:lpstr>Завдання уроку:</vt:lpstr>
      <vt:lpstr>Прямокутний паралелепіпед</vt:lpstr>
      <vt:lpstr>Порахуй вершини:</vt:lpstr>
      <vt:lpstr>Порахуй ребра:</vt:lpstr>
      <vt:lpstr>Порахуй грані:</vt:lpstr>
      <vt:lpstr>Чи вистачить 1 м дроту, щоб виготовити каркас прямокутного паралелепіпеда?</vt:lpstr>
      <vt:lpstr>Чи вистачить аркуша паперу площею 1 дм2, щоб виготовити прямокутний паралелепіпед </vt:lpstr>
      <vt:lpstr>                           Розгортка:</vt:lpstr>
      <vt:lpstr>Які з фігур можуть бути розгортками прямокутного паралелепіпеда?</vt:lpstr>
      <vt:lpstr> Що спільного в цих фігурах?</vt:lpstr>
      <vt:lpstr>Які з фігур не можуть бути розгортками куба?</vt:lpstr>
      <vt:lpstr>Цікава математика  в повсякденному житті</vt:lpstr>
      <vt:lpstr>Де ми в житті зустрічаємо об’єм?</vt:lpstr>
      <vt:lpstr>Одиниці вимірювання об’єму</vt:lpstr>
      <vt:lpstr>Об’єм прямокутного паралелепіпеда</vt:lpstr>
      <vt:lpstr>Об’єм куба</vt:lpstr>
      <vt:lpstr>Співвідношення між одиницями вимірювання величин</vt:lpstr>
      <vt:lpstr>Слайд 23</vt:lpstr>
      <vt:lpstr>Слайд 24</vt:lpstr>
    </vt:vector>
  </TitlesOfParts>
  <Company>SOFTxp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Розділіть фігури на дві групи. За яким принципом ви це зробите?</dc:title>
  <dc:creator>SPEEDxp</dc:creator>
  <cp:lastModifiedBy>SPEEDxp</cp:lastModifiedBy>
  <cp:revision>92</cp:revision>
  <dcterms:created xsi:type="dcterms:W3CDTF">2013-02-05T17:09:25Z</dcterms:created>
  <dcterms:modified xsi:type="dcterms:W3CDTF">2013-02-11T09:55:05Z</dcterms:modified>
</cp:coreProperties>
</file>